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1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7" r:id="rId2"/>
    <p:sldId id="258" r:id="rId3"/>
    <p:sldId id="295" r:id="rId4"/>
    <p:sldId id="259" r:id="rId5"/>
    <p:sldId id="281" r:id="rId6"/>
    <p:sldId id="282" r:id="rId7"/>
    <p:sldId id="263" r:id="rId8"/>
    <p:sldId id="265" r:id="rId9"/>
    <p:sldId id="267" r:id="rId10"/>
    <p:sldId id="273" r:id="rId11"/>
    <p:sldId id="274" r:id="rId12"/>
    <p:sldId id="277" r:id="rId13"/>
    <p:sldId id="264" r:id="rId14"/>
    <p:sldId id="278" r:id="rId15"/>
    <p:sldId id="283" r:id="rId16"/>
    <p:sldId id="286" r:id="rId17"/>
    <p:sldId id="297" r:id="rId18"/>
    <p:sldId id="284" r:id="rId19"/>
    <p:sldId id="276" r:id="rId20"/>
    <p:sldId id="285" r:id="rId21"/>
    <p:sldId id="299" r:id="rId22"/>
    <p:sldId id="300" r:id="rId23"/>
    <p:sldId id="298" r:id="rId24"/>
    <p:sldId id="301" r:id="rId25"/>
    <p:sldId id="288" r:id="rId26"/>
    <p:sldId id="290" r:id="rId27"/>
    <p:sldId id="303" r:id="rId28"/>
    <p:sldId id="304" r:id="rId29"/>
    <p:sldId id="305" r:id="rId30"/>
    <p:sldId id="306" r:id="rId31"/>
    <p:sldId id="312" r:id="rId32"/>
    <p:sldId id="307" r:id="rId33"/>
    <p:sldId id="313" r:id="rId34"/>
    <p:sldId id="310" r:id="rId35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Μεσαίο στυλ 2 - Έμφαση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6863" autoAdjust="0"/>
  </p:normalViewPr>
  <p:slideViewPr>
    <p:cSldViewPr snapToGrid="0">
      <p:cViewPr varScale="1">
        <p:scale>
          <a:sx n="63" d="100"/>
          <a:sy n="63" d="100"/>
        </p:scale>
        <p:origin x="730" y="110"/>
      </p:cViewPr>
      <p:guideLst/>
    </p:cSldViewPr>
  </p:slideViewPr>
  <p:outlineViewPr>
    <p:cViewPr>
      <p:scale>
        <a:sx n="33" d="100"/>
        <a:sy n="33" d="100"/>
      </p:scale>
      <p:origin x="0" y="-557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916;&#953;&#959;&#947;&#949;&#957;&#951;&#962;%20&#932;&#963;&#953;&#967;&#955;&#945;&#954;&#951;&#962;\Desktop\&#934;&#917;&#924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916;&#953;&#959;&#947;&#949;&#957;&#951;&#962;%20&#932;&#963;&#953;&#967;&#955;&#945;&#954;&#951;&#962;\Desktop\&#934;&#917;&#924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916;&#953;&#959;&#947;&#949;&#957;&#951;&#962;%20&#932;&#963;&#953;&#967;&#955;&#945;&#954;&#951;&#962;\Desktop\&#934;&#917;&#924;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916;&#953;&#959;&#947;&#949;&#957;&#951;&#962;%20&#932;&#963;&#953;&#967;&#955;&#945;&#954;&#951;&#962;\Desktop\&#934;&#917;&#924;2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916;&#953;&#959;&#947;&#949;&#957;&#951;&#962;%20&#932;&#963;&#953;&#967;&#955;&#945;&#954;&#951;&#962;\Desktop\&#934;&#917;&#924;2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916;&#953;&#959;&#947;&#949;&#957;&#951;&#962;%20&#932;&#963;&#953;&#967;&#955;&#945;&#954;&#951;&#962;\Desktop\&#934;&#917;&#924;2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916;&#953;&#959;&#947;&#949;&#957;&#951;&#962;%20&#932;&#963;&#953;&#967;&#955;&#945;&#954;&#951;&#962;\Desktop\&#934;&#917;&#924;2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916;&#953;&#959;&#947;&#949;&#957;&#951;&#962;%20&#932;&#963;&#953;&#967;&#955;&#945;&#954;&#951;&#962;\Desktop\&#934;&#917;&#924;2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STRESSES</a:t>
            </a:r>
            <a:r>
              <a:rPr lang="en-US" baseline="0" dirty="0"/>
              <a:t> ON THE CRITICAL SECTION</a:t>
            </a:r>
            <a:endParaRPr lang="el-G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Υπολογισμένες</c:v>
          </c:tx>
          <c:spPr>
            <a:ln w="9525" cap="flat" cmpd="sng" algn="ctr">
              <a:solidFill>
                <a:schemeClr val="accent1">
                  <a:alpha val="70000"/>
                </a:schemeClr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trendline>
            <c:name>Πολυωνιμηκή 4ου βαθμού</c:name>
            <c:spPr>
              <a:ln w="9525" cap="rnd">
                <a:solidFill>
                  <a:schemeClr val="accent1"/>
                </a:solidFill>
              </a:ln>
              <a:effectLst/>
            </c:spPr>
            <c:trendlineType val="poly"/>
            <c:order val="4"/>
            <c:forward val="3"/>
            <c:backward val="0.60000000000000009"/>
            <c:dispRSqr val="0"/>
            <c:dispEq val="0"/>
          </c:trendline>
          <c:xVal>
            <c:numRef>
              <c:f>Φύλλο1!$E$28:$E$35</c:f>
              <c:numCache>
                <c:formatCode>General</c:formatCode>
                <c:ptCount val="8"/>
                <c:pt idx="0">
                  <c:v>0.59999999999999964</c:v>
                </c:pt>
                <c:pt idx="1">
                  <c:v>2.2999999999999989</c:v>
                </c:pt>
                <c:pt idx="2">
                  <c:v>4.0999999999999996</c:v>
                </c:pt>
                <c:pt idx="3">
                  <c:v>5.7999999999999989</c:v>
                </c:pt>
                <c:pt idx="4">
                  <c:v>11.799999999999999</c:v>
                </c:pt>
                <c:pt idx="5">
                  <c:v>19</c:v>
                </c:pt>
                <c:pt idx="6">
                  <c:v>26.299999999999997</c:v>
                </c:pt>
                <c:pt idx="7">
                  <c:v>33.5</c:v>
                </c:pt>
              </c:numCache>
            </c:numRef>
          </c:xVal>
          <c:yVal>
            <c:numRef>
              <c:f>Φύλλο1!$B$28:$B$35</c:f>
              <c:numCache>
                <c:formatCode>General</c:formatCode>
                <c:ptCount val="8"/>
                <c:pt idx="0">
                  <c:v>162.94999999999999</c:v>
                </c:pt>
                <c:pt idx="1">
                  <c:v>126.93</c:v>
                </c:pt>
                <c:pt idx="2">
                  <c:v>105.08</c:v>
                </c:pt>
                <c:pt idx="3">
                  <c:v>91.164000000000001</c:v>
                </c:pt>
                <c:pt idx="4">
                  <c:v>64.626000000000005</c:v>
                </c:pt>
                <c:pt idx="5">
                  <c:v>58.29</c:v>
                </c:pt>
                <c:pt idx="6">
                  <c:v>53.158999999999999</c:v>
                </c:pt>
                <c:pt idx="7">
                  <c:v>46.143000000000001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551-4C24-9611-16FA004A9DD0}"/>
            </c:ext>
          </c:extLst>
        </c:ser>
        <c:ser>
          <c:idx val="1"/>
          <c:order val="1"/>
          <c:tx>
            <c:v>Θεωρητική Μέγιστη 165.1 N/mm^2</c:v>
          </c:tx>
          <c:spPr>
            <a:ln w="9525" cap="flat" cmpd="sng" algn="ctr">
              <a:solidFill>
                <a:schemeClr val="accent2">
                  <a:alpha val="70000"/>
                </a:schemeClr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Φύλλο1!$D$31:$D$32</c:f>
              <c:numCache>
                <c:formatCode>General</c:formatCode>
                <c:ptCount val="2"/>
                <c:pt idx="0">
                  <c:v>0</c:v>
                </c:pt>
                <c:pt idx="1">
                  <c:v>35.9</c:v>
                </c:pt>
              </c:numCache>
            </c:numRef>
          </c:xVal>
          <c:yVal>
            <c:numRef>
              <c:f>Φύλλο1!$D$28:$D$29</c:f>
              <c:numCache>
                <c:formatCode>General</c:formatCode>
                <c:ptCount val="2"/>
                <c:pt idx="0">
                  <c:v>165.14843399999998</c:v>
                </c:pt>
                <c:pt idx="1">
                  <c:v>165.14843399999998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551-4C24-9611-16FA004A9DD0}"/>
            </c:ext>
          </c:extLst>
        </c:ser>
        <c:ser>
          <c:idx val="2"/>
          <c:order val="2"/>
          <c:tx>
            <c:v>Θεωρητική Ονομαστική 69,63 N/mm^2</c:v>
          </c:tx>
          <c:spPr>
            <a:ln w="9525" cap="flat" cmpd="sng" algn="ctr">
              <a:solidFill>
                <a:schemeClr val="accent3">
                  <a:alpha val="70000"/>
                </a:schemeClr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3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3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3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Φύλλο1!$C$31:$C$32</c:f>
              <c:numCache>
                <c:formatCode>General</c:formatCode>
                <c:ptCount val="2"/>
                <c:pt idx="0">
                  <c:v>0</c:v>
                </c:pt>
                <c:pt idx="1">
                  <c:v>35.9</c:v>
                </c:pt>
              </c:numCache>
            </c:numRef>
          </c:xVal>
          <c:yVal>
            <c:numRef>
              <c:f>Φύλλο1!$C$28:$C$29</c:f>
              <c:numCache>
                <c:formatCode>General</c:formatCode>
                <c:ptCount val="2"/>
                <c:pt idx="0">
                  <c:v>69.63</c:v>
                </c:pt>
                <c:pt idx="1">
                  <c:v>69.63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551-4C24-9611-16FA004A9D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53456320"/>
        <c:axId val="1153455072"/>
      </c:scatterChart>
      <c:valAx>
        <c:axId val="11534563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/>
                  <a:t>ΑΠΟΣΤΑΣΗ </a:t>
                </a:r>
                <a:r>
                  <a:rPr lang="en-US"/>
                  <a:t>Y</a:t>
                </a:r>
                <a:endParaRPr lang="el-GR"/>
              </a:p>
            </c:rich>
          </c:tx>
          <c:layout>
            <c:manualLayout>
              <c:xMode val="edge"/>
              <c:yMode val="edge"/>
              <c:x val="0.3459641294838145"/>
              <c:y val="0.884328521434820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3455072"/>
        <c:crosses val="autoZero"/>
        <c:crossBetween val="midCat"/>
      </c:valAx>
      <c:valAx>
        <c:axId val="1153455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/>
                  <a:t>ΤΑΣΕΙΣ ΣΤΟΝ Χ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3456320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spc="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STRESS DISTRIBUTION</a:t>
            </a:r>
            <a:r>
              <a:rPr lang="en-US" baseline="0" dirty="0"/>
              <a:t> AT THE CRITICAL SECTION</a:t>
            </a:r>
            <a:endParaRPr lang="el-G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Υπολογισμένες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name>Πολυωνιμή 6ου βαθμού</c:nam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ly"/>
            <c:order val="6"/>
            <c:forward val="3"/>
            <c:backward val="0.4"/>
            <c:dispRSqr val="0"/>
            <c:dispEq val="0"/>
          </c:trendline>
          <c:xVal>
            <c:numRef>
              <c:f>Φύλλο1!$E$3:$E$14</c:f>
              <c:numCache>
                <c:formatCode>General</c:formatCode>
                <c:ptCount val="12"/>
                <c:pt idx="0">
                  <c:v>0.40000000000000036</c:v>
                </c:pt>
                <c:pt idx="1">
                  <c:v>1.5999999999999996</c:v>
                </c:pt>
                <c:pt idx="2">
                  <c:v>2.7000000000000011</c:v>
                </c:pt>
                <c:pt idx="3">
                  <c:v>3.9000000000000004</c:v>
                </c:pt>
                <c:pt idx="4">
                  <c:v>5.0999999999999996</c:v>
                </c:pt>
                <c:pt idx="5">
                  <c:v>6.2000000000000011</c:v>
                </c:pt>
                <c:pt idx="6">
                  <c:v>10.200000000000001</c:v>
                </c:pt>
                <c:pt idx="7">
                  <c:v>15.000000000000002</c:v>
                </c:pt>
                <c:pt idx="8">
                  <c:v>19.899999999999999</c:v>
                </c:pt>
                <c:pt idx="9">
                  <c:v>24.699999999999996</c:v>
                </c:pt>
                <c:pt idx="10">
                  <c:v>29.5</c:v>
                </c:pt>
                <c:pt idx="11">
                  <c:v>34.299999999999997</c:v>
                </c:pt>
              </c:numCache>
            </c:numRef>
          </c:xVal>
          <c:yVal>
            <c:numRef>
              <c:f>Φύλλο1!$B$3:$B$14</c:f>
              <c:numCache>
                <c:formatCode>General</c:formatCode>
                <c:ptCount val="12"/>
                <c:pt idx="0">
                  <c:v>11.286</c:v>
                </c:pt>
                <c:pt idx="1">
                  <c:v>9.9648000000000003</c:v>
                </c:pt>
                <c:pt idx="2">
                  <c:v>9.2650000000000006</c:v>
                </c:pt>
                <c:pt idx="3">
                  <c:v>8.9616000000000007</c:v>
                </c:pt>
                <c:pt idx="4">
                  <c:v>8.9161000000000001</c:v>
                </c:pt>
                <c:pt idx="5">
                  <c:v>9.0512999999999995</c:v>
                </c:pt>
                <c:pt idx="6">
                  <c:v>10.724</c:v>
                </c:pt>
                <c:pt idx="7">
                  <c:v>12.525</c:v>
                </c:pt>
                <c:pt idx="8">
                  <c:v>14.494999999999999</c:v>
                </c:pt>
                <c:pt idx="9">
                  <c:v>16.622</c:v>
                </c:pt>
                <c:pt idx="10">
                  <c:v>18.931000000000001</c:v>
                </c:pt>
                <c:pt idx="11">
                  <c:v>21.337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D5F-431C-BE20-527737B3A642}"/>
            </c:ext>
          </c:extLst>
        </c:ser>
        <c:ser>
          <c:idx val="1"/>
          <c:order val="1"/>
          <c:tx>
            <c:v>Θεωρητική Εγκοπής 13.5 N/mm^2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Φύλλο1!$D$6:$D$7</c:f>
              <c:numCache>
                <c:formatCode>General</c:formatCode>
                <c:ptCount val="2"/>
                <c:pt idx="0">
                  <c:v>0</c:v>
                </c:pt>
                <c:pt idx="1">
                  <c:v>35.9</c:v>
                </c:pt>
              </c:numCache>
            </c:numRef>
          </c:xVal>
          <c:yVal>
            <c:numRef>
              <c:f>Φύλλο1!$D$3:$D$4</c:f>
              <c:numCache>
                <c:formatCode>General</c:formatCode>
                <c:ptCount val="2"/>
                <c:pt idx="0">
                  <c:v>13.5</c:v>
                </c:pt>
                <c:pt idx="1">
                  <c:v>13.5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D5F-431C-BE20-527737B3A642}"/>
            </c:ext>
          </c:extLst>
        </c:ser>
        <c:ser>
          <c:idx val="2"/>
          <c:order val="2"/>
          <c:tx>
            <c:v>Θεωρητική Ονομαστική 22.5 N/mm^2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Φύλλο1!$C$6:$C$7</c:f>
              <c:numCache>
                <c:formatCode>General</c:formatCode>
                <c:ptCount val="2"/>
                <c:pt idx="0">
                  <c:v>0</c:v>
                </c:pt>
                <c:pt idx="1">
                  <c:v>35.9</c:v>
                </c:pt>
              </c:numCache>
            </c:numRef>
          </c:xVal>
          <c:yVal>
            <c:numRef>
              <c:f>Φύλλο1!$C$3:$C$4</c:f>
              <c:numCache>
                <c:formatCode>General</c:formatCode>
                <c:ptCount val="2"/>
                <c:pt idx="0">
                  <c:v>22.5</c:v>
                </c:pt>
                <c:pt idx="1">
                  <c:v>22.5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5D5F-431C-BE20-527737B3A6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53456320"/>
        <c:axId val="1153455072"/>
      </c:scatterChart>
      <c:valAx>
        <c:axId val="11534563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/>
                  <a:t>ΑΠΟΣΤΑΣΗ </a:t>
                </a:r>
                <a:r>
                  <a:rPr lang="en-US"/>
                  <a:t>Y</a:t>
                </a:r>
                <a:endParaRPr lang="el-GR"/>
              </a:p>
            </c:rich>
          </c:tx>
          <c:layout>
            <c:manualLayout>
              <c:xMode val="edge"/>
              <c:yMode val="edge"/>
              <c:x val="0.3459641294838145"/>
              <c:y val="0.884328521434820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3455072"/>
        <c:crosses val="autoZero"/>
        <c:crossBetween val="midCat"/>
      </c:valAx>
      <c:valAx>
        <c:axId val="1153455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/>
                  <a:t>ΤΑΣΕΙΣ ΣΤΟΝ Χ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34563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l-GR" sz="1800" dirty="0"/>
              <a:t>Συντελεστής Εγκοπής-Αριθμός στοιχείων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Χωρίς Μετα-επεξεργασία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'Πύκνωση Πλέγματος'!$B$2:$B$14</c:f>
              <c:numCache>
                <c:formatCode>General</c:formatCode>
                <c:ptCount val="13"/>
                <c:pt idx="0">
                  <c:v>528</c:v>
                </c:pt>
                <c:pt idx="1">
                  <c:v>832</c:v>
                </c:pt>
                <c:pt idx="2">
                  <c:v>1200</c:v>
                </c:pt>
                <c:pt idx="3">
                  <c:v>1728</c:v>
                </c:pt>
                <c:pt idx="4">
                  <c:v>1920</c:v>
                </c:pt>
                <c:pt idx="5">
                  <c:v>2576</c:v>
                </c:pt>
                <c:pt idx="6">
                  <c:v>3328</c:v>
                </c:pt>
                <c:pt idx="7">
                  <c:v>4176</c:v>
                </c:pt>
                <c:pt idx="8">
                  <c:v>4800</c:v>
                </c:pt>
                <c:pt idx="9">
                  <c:v>5120</c:v>
                </c:pt>
                <c:pt idx="10">
                  <c:v>6160</c:v>
                </c:pt>
                <c:pt idx="11">
                  <c:v>7296</c:v>
                </c:pt>
              </c:numCache>
            </c:numRef>
          </c:xVal>
          <c:yVal>
            <c:numRef>
              <c:f>'Πύκνωση Πλέγματος'!$C$2:$C$13</c:f>
              <c:numCache>
                <c:formatCode>General</c:formatCode>
                <c:ptCount val="12"/>
                <c:pt idx="0">
                  <c:v>0.43609999999999999</c:v>
                </c:pt>
                <c:pt idx="1">
                  <c:v>0.45884999999999998</c:v>
                </c:pt>
                <c:pt idx="2">
                  <c:v>0.47839999999999999</c:v>
                </c:pt>
                <c:pt idx="3">
                  <c:v>0.495</c:v>
                </c:pt>
                <c:pt idx="4">
                  <c:v>0.5</c:v>
                </c:pt>
                <c:pt idx="5">
                  <c:v>0.51119000000000003</c:v>
                </c:pt>
                <c:pt idx="6">
                  <c:v>0.51900000000000002</c:v>
                </c:pt>
                <c:pt idx="7">
                  <c:v>0.52617999999999998</c:v>
                </c:pt>
                <c:pt idx="8">
                  <c:v>0.52875000000000005</c:v>
                </c:pt>
                <c:pt idx="9">
                  <c:v>0.53110000000000002</c:v>
                </c:pt>
                <c:pt idx="10">
                  <c:v>0.53520000000000001</c:v>
                </c:pt>
                <c:pt idx="11">
                  <c:v>0.53849999999999998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EBF-4997-911F-47240D835CFB}"/>
            </c:ext>
          </c:extLst>
        </c:ser>
        <c:ser>
          <c:idx val="1"/>
          <c:order val="1"/>
          <c:tx>
            <c:v>Με Μετα-επεξεργασία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'Πύκνωση Πλέγματος'!$B$2:$B$13</c:f>
              <c:numCache>
                <c:formatCode>General</c:formatCode>
                <c:ptCount val="12"/>
                <c:pt idx="0">
                  <c:v>528</c:v>
                </c:pt>
                <c:pt idx="1">
                  <c:v>832</c:v>
                </c:pt>
                <c:pt idx="2">
                  <c:v>1200</c:v>
                </c:pt>
                <c:pt idx="3">
                  <c:v>1728</c:v>
                </c:pt>
                <c:pt idx="4">
                  <c:v>1920</c:v>
                </c:pt>
                <c:pt idx="5">
                  <c:v>2576</c:v>
                </c:pt>
                <c:pt idx="6">
                  <c:v>3328</c:v>
                </c:pt>
                <c:pt idx="7">
                  <c:v>4176</c:v>
                </c:pt>
                <c:pt idx="8">
                  <c:v>4800</c:v>
                </c:pt>
                <c:pt idx="9">
                  <c:v>5120</c:v>
                </c:pt>
                <c:pt idx="10">
                  <c:v>6160</c:v>
                </c:pt>
                <c:pt idx="11">
                  <c:v>7296</c:v>
                </c:pt>
              </c:numCache>
            </c:numRef>
          </c:xVal>
          <c:yVal>
            <c:numRef>
              <c:f>'Πύκνωση Πλέγματος'!$D$2:$D$13</c:f>
              <c:numCache>
                <c:formatCode>General</c:formatCode>
                <c:ptCount val="12"/>
                <c:pt idx="0">
                  <c:v>0.4829</c:v>
                </c:pt>
                <c:pt idx="1">
                  <c:v>0.46664</c:v>
                </c:pt>
                <c:pt idx="2">
                  <c:v>0.52139999999999997</c:v>
                </c:pt>
                <c:pt idx="3">
                  <c:v>0.53200000000000003</c:v>
                </c:pt>
                <c:pt idx="4">
                  <c:v>0.53900000000000003</c:v>
                </c:pt>
                <c:pt idx="5">
                  <c:v>0.54</c:v>
                </c:pt>
                <c:pt idx="6">
                  <c:v>0.54590000000000005</c:v>
                </c:pt>
                <c:pt idx="7">
                  <c:v>0.54900000000000004</c:v>
                </c:pt>
                <c:pt idx="8">
                  <c:v>0.56999999999999995</c:v>
                </c:pt>
                <c:pt idx="9">
                  <c:v>0.57269999999999999</c:v>
                </c:pt>
                <c:pt idx="10">
                  <c:v>0.57499999999999996</c:v>
                </c:pt>
                <c:pt idx="11">
                  <c:v>0.57540000000000002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0EBF-4997-911F-47240D835CFB}"/>
            </c:ext>
          </c:extLst>
        </c:ser>
        <c:ser>
          <c:idx val="2"/>
          <c:order val="2"/>
          <c:tx>
            <c:v>Θεωρητικός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('Πύκνωση Πλέγματος'!$B$2,'Πύκνωση Πλέγματος'!$B$13)</c:f>
              <c:numCache>
                <c:formatCode>General</c:formatCode>
                <c:ptCount val="2"/>
                <c:pt idx="0">
                  <c:v>528</c:v>
                </c:pt>
                <c:pt idx="1">
                  <c:v>7296</c:v>
                </c:pt>
              </c:numCache>
            </c:numRef>
          </c:xVal>
          <c:yVal>
            <c:numRef>
              <c:f>'Πύκνωση Πλέγματος'!$C$31:$D$31</c:f>
              <c:numCache>
                <c:formatCode>General</c:formatCode>
                <c:ptCount val="2"/>
                <c:pt idx="0">
                  <c:v>0.6</c:v>
                </c:pt>
                <c:pt idx="1">
                  <c:v>0.6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0EBF-4997-911F-47240D835C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62131760"/>
        <c:axId val="1062134672"/>
      </c:scatterChart>
      <c:valAx>
        <c:axId val="10621317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/>
                  <a:t>Αριθμός Στοιχείων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2134672"/>
        <c:crosses val="autoZero"/>
        <c:crossBetween val="midCat"/>
      </c:valAx>
      <c:valAx>
        <c:axId val="1062134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/>
                  <a:t>Συντελεστής Εγκοπής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213176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l-GR" sz="1800" b="0" i="0" baseline="0" dirty="0">
                <a:effectLst/>
              </a:rPr>
              <a:t>Συντελεστής Εγκοπής-Αριθμός στοιχείων</a:t>
            </a:r>
            <a:endParaRPr lang="el-GR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Χωρίς Μετα-επεξεργασία</c:v>
          </c:tx>
          <c:spPr>
            <a:ln w="95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'Πύκνωση Πλέγματος'!$B$17:$B$28</c:f>
              <c:numCache>
                <c:formatCode>General</c:formatCode>
                <c:ptCount val="12"/>
                <c:pt idx="0">
                  <c:v>528</c:v>
                </c:pt>
                <c:pt idx="1">
                  <c:v>832</c:v>
                </c:pt>
                <c:pt idx="2">
                  <c:v>1200</c:v>
                </c:pt>
                <c:pt idx="3">
                  <c:v>1728</c:v>
                </c:pt>
                <c:pt idx="4">
                  <c:v>1920</c:v>
                </c:pt>
                <c:pt idx="5">
                  <c:v>2576</c:v>
                </c:pt>
                <c:pt idx="6">
                  <c:v>3328</c:v>
                </c:pt>
                <c:pt idx="7">
                  <c:v>4176</c:v>
                </c:pt>
                <c:pt idx="8">
                  <c:v>4800</c:v>
                </c:pt>
                <c:pt idx="9">
                  <c:v>5120</c:v>
                </c:pt>
                <c:pt idx="10">
                  <c:v>6160</c:v>
                </c:pt>
                <c:pt idx="11">
                  <c:v>7296</c:v>
                </c:pt>
              </c:numCache>
            </c:numRef>
          </c:xVal>
          <c:yVal>
            <c:numRef>
              <c:f>'Πύκνωση Πλέγματος'!$C$17:$C$28</c:f>
              <c:numCache>
                <c:formatCode>General</c:formatCode>
                <c:ptCount val="12"/>
                <c:pt idx="0">
                  <c:v>2.2818999999999998</c:v>
                </c:pt>
                <c:pt idx="1">
                  <c:v>2.3370000000000002</c:v>
                </c:pt>
                <c:pt idx="2">
                  <c:v>2.35</c:v>
                </c:pt>
                <c:pt idx="3">
                  <c:v>2.359</c:v>
                </c:pt>
                <c:pt idx="4">
                  <c:v>2.37</c:v>
                </c:pt>
                <c:pt idx="5">
                  <c:v>2.38</c:v>
                </c:pt>
                <c:pt idx="6">
                  <c:v>2.375</c:v>
                </c:pt>
                <c:pt idx="7">
                  <c:v>2.3849999999999998</c:v>
                </c:pt>
                <c:pt idx="8">
                  <c:v>2.379</c:v>
                </c:pt>
                <c:pt idx="9">
                  <c:v>2.3860000000000001</c:v>
                </c:pt>
                <c:pt idx="10">
                  <c:v>2.3809999999999998</c:v>
                </c:pt>
                <c:pt idx="11">
                  <c:v>2.3864999999999998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6E70-46B4-9704-8F7BB7ACAB0D}"/>
            </c:ext>
          </c:extLst>
        </c:ser>
        <c:ser>
          <c:idx val="1"/>
          <c:order val="1"/>
          <c:tx>
            <c:v>Με Μετα-επεξεργασία</c:v>
          </c:tx>
          <c:spPr>
            <a:ln w="952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'Πύκνωση Πλέγματος'!$B$17:$B$28</c:f>
              <c:numCache>
                <c:formatCode>General</c:formatCode>
                <c:ptCount val="12"/>
                <c:pt idx="0">
                  <c:v>528</c:v>
                </c:pt>
                <c:pt idx="1">
                  <c:v>832</c:v>
                </c:pt>
                <c:pt idx="2">
                  <c:v>1200</c:v>
                </c:pt>
                <c:pt idx="3">
                  <c:v>1728</c:v>
                </c:pt>
                <c:pt idx="4">
                  <c:v>1920</c:v>
                </c:pt>
                <c:pt idx="5">
                  <c:v>2576</c:v>
                </c:pt>
                <c:pt idx="6">
                  <c:v>3328</c:v>
                </c:pt>
                <c:pt idx="7">
                  <c:v>4176</c:v>
                </c:pt>
                <c:pt idx="8">
                  <c:v>4800</c:v>
                </c:pt>
                <c:pt idx="9">
                  <c:v>5120</c:v>
                </c:pt>
                <c:pt idx="10">
                  <c:v>6160</c:v>
                </c:pt>
                <c:pt idx="11">
                  <c:v>7296</c:v>
                </c:pt>
              </c:numCache>
            </c:numRef>
          </c:xVal>
          <c:yVal>
            <c:numRef>
              <c:f>'Πύκνωση Πλέγματος'!$D$17:$D$28</c:f>
              <c:numCache>
                <c:formatCode>General</c:formatCode>
                <c:ptCount val="12"/>
                <c:pt idx="0">
                  <c:v>2.2949999999999999</c:v>
                </c:pt>
                <c:pt idx="1">
                  <c:v>2.3376999999999999</c:v>
                </c:pt>
                <c:pt idx="2">
                  <c:v>2.3626999999999998</c:v>
                </c:pt>
                <c:pt idx="3">
                  <c:v>2.37</c:v>
                </c:pt>
                <c:pt idx="4">
                  <c:v>2.3809999999999998</c:v>
                </c:pt>
                <c:pt idx="5">
                  <c:v>2.3889999999999998</c:v>
                </c:pt>
                <c:pt idx="6">
                  <c:v>2.3940000000000001</c:v>
                </c:pt>
                <c:pt idx="7">
                  <c:v>2.399</c:v>
                </c:pt>
                <c:pt idx="8">
                  <c:v>2.3997000000000002</c:v>
                </c:pt>
                <c:pt idx="9">
                  <c:v>2.4</c:v>
                </c:pt>
                <c:pt idx="10">
                  <c:v>2.4</c:v>
                </c:pt>
                <c:pt idx="11">
                  <c:v>2.4034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6E70-46B4-9704-8F7BB7ACAB0D}"/>
            </c:ext>
          </c:extLst>
        </c:ser>
        <c:ser>
          <c:idx val="2"/>
          <c:order val="2"/>
          <c:tx>
            <c:v>Θεωρητικός</c:v>
          </c:tx>
          <c:spPr>
            <a:ln w="952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xVal>
            <c:numRef>
              <c:f>('Πύκνωση Πλέγματος'!$B$17,'Πύκνωση Πλέγματος'!$B$28)</c:f>
              <c:numCache>
                <c:formatCode>General</c:formatCode>
                <c:ptCount val="2"/>
                <c:pt idx="0">
                  <c:v>528</c:v>
                </c:pt>
                <c:pt idx="1">
                  <c:v>7296</c:v>
                </c:pt>
              </c:numCache>
            </c:numRef>
          </c:xVal>
          <c:yVal>
            <c:numRef>
              <c:f>'Πύκνωση Πλέγματος'!$C$32:$D$32</c:f>
              <c:numCache>
                <c:formatCode>General</c:formatCode>
                <c:ptCount val="2"/>
                <c:pt idx="0">
                  <c:v>2.371</c:v>
                </c:pt>
                <c:pt idx="1">
                  <c:v>2.371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6E70-46B4-9704-8F7BB7ACAB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75796656"/>
        <c:axId val="1375790000"/>
      </c:scatterChart>
      <c:valAx>
        <c:axId val="13757966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/>
                  <a:t>Αριθμός Στοιχείων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5790000"/>
        <c:crosses val="autoZero"/>
        <c:crossBetween val="midCat"/>
      </c:valAx>
      <c:valAx>
        <c:axId val="1375790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/>
                  <a:t>Συντελεστής Εγκοπής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57966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l-GR" sz="1800" dirty="0"/>
              <a:t>Συντελεστής Εγκοπής-Αριθμός Κόμβων Χ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Χωρίς Μετα-επεξεργασία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'Πύκνωση Πλέγματος'!$J$2:$J$7</c:f>
              <c:numCache>
                <c:formatCode>General</c:formatCode>
                <c:ptCount val="6"/>
                <c:pt idx="0">
                  <c:v>24</c:v>
                </c:pt>
                <c:pt idx="1">
                  <c:v>32</c:v>
                </c:pt>
                <c:pt idx="2">
                  <c:v>40</c:v>
                </c:pt>
                <c:pt idx="3">
                  <c:v>50</c:v>
                </c:pt>
                <c:pt idx="4">
                  <c:v>55</c:v>
                </c:pt>
                <c:pt idx="5">
                  <c:v>65</c:v>
                </c:pt>
              </c:numCache>
            </c:numRef>
          </c:xVal>
          <c:yVal>
            <c:numRef>
              <c:f>'Πύκνωση Πλέγματος'!$K$2:$K$7</c:f>
              <c:numCache>
                <c:formatCode>General</c:formatCode>
                <c:ptCount val="6"/>
                <c:pt idx="0">
                  <c:v>0.45884999999999998</c:v>
                </c:pt>
                <c:pt idx="1">
                  <c:v>0.495</c:v>
                </c:pt>
                <c:pt idx="2">
                  <c:v>0.51119000000000003</c:v>
                </c:pt>
                <c:pt idx="3">
                  <c:v>0.52617999999999998</c:v>
                </c:pt>
                <c:pt idx="4">
                  <c:v>0.53110000000000002</c:v>
                </c:pt>
                <c:pt idx="5">
                  <c:v>0.53849999999999998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BE9-4DEE-A412-69FAA7994313}"/>
            </c:ext>
          </c:extLst>
        </c:ser>
        <c:ser>
          <c:idx val="1"/>
          <c:order val="1"/>
          <c:tx>
            <c:v>Με Μετα-επεξεργασία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'Πύκνωση Πλέγματος'!$J$2:$J$7</c:f>
              <c:numCache>
                <c:formatCode>General</c:formatCode>
                <c:ptCount val="6"/>
                <c:pt idx="0">
                  <c:v>24</c:v>
                </c:pt>
                <c:pt idx="1">
                  <c:v>32</c:v>
                </c:pt>
                <c:pt idx="2">
                  <c:v>40</c:v>
                </c:pt>
                <c:pt idx="3">
                  <c:v>50</c:v>
                </c:pt>
                <c:pt idx="4">
                  <c:v>55</c:v>
                </c:pt>
                <c:pt idx="5">
                  <c:v>65</c:v>
                </c:pt>
              </c:numCache>
            </c:numRef>
          </c:xVal>
          <c:yVal>
            <c:numRef>
              <c:f>'Πύκνωση Πλέγματος'!$L$2:$L$7</c:f>
              <c:numCache>
                <c:formatCode>General</c:formatCode>
                <c:ptCount val="6"/>
                <c:pt idx="0">
                  <c:v>0.46664</c:v>
                </c:pt>
                <c:pt idx="1">
                  <c:v>0.53200000000000003</c:v>
                </c:pt>
                <c:pt idx="2">
                  <c:v>0.54</c:v>
                </c:pt>
                <c:pt idx="3">
                  <c:v>0.54900000000000004</c:v>
                </c:pt>
                <c:pt idx="4">
                  <c:v>0.57269999999999999</c:v>
                </c:pt>
                <c:pt idx="5">
                  <c:v>0.57540000000000002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0BE9-4DEE-A412-69FAA7994313}"/>
            </c:ext>
          </c:extLst>
        </c:ser>
        <c:ser>
          <c:idx val="2"/>
          <c:order val="2"/>
          <c:tx>
            <c:v>Θεωρητικός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('Πύκνωση Πλέγματος'!$J$2,'Πύκνωση Πλέγματος'!$J$7)</c:f>
              <c:numCache>
                <c:formatCode>General</c:formatCode>
                <c:ptCount val="2"/>
                <c:pt idx="0">
                  <c:v>24</c:v>
                </c:pt>
                <c:pt idx="1">
                  <c:v>65</c:v>
                </c:pt>
              </c:numCache>
            </c:numRef>
          </c:xVal>
          <c:yVal>
            <c:numRef>
              <c:f>'Πύκνωση Πλέγματος'!$C$31:$D$31</c:f>
              <c:numCache>
                <c:formatCode>General</c:formatCode>
                <c:ptCount val="2"/>
                <c:pt idx="0">
                  <c:v>0.6</c:v>
                </c:pt>
                <c:pt idx="1">
                  <c:v>0.6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0BE9-4DEE-A412-69FAA79943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62131760"/>
        <c:axId val="1062134672"/>
      </c:scatterChart>
      <c:valAx>
        <c:axId val="10621317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/>
                  <a:t>Αριθμός Κόμβων Χ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2134672"/>
        <c:crosses val="autoZero"/>
        <c:crossBetween val="midCat"/>
      </c:valAx>
      <c:valAx>
        <c:axId val="1062134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/>
                  <a:t>Συντελεστής Εγκοπής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213176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l-GR" sz="1800" b="0" i="0" baseline="0" dirty="0">
                <a:effectLst/>
              </a:rPr>
              <a:t>Συντελεστής Εγκοπής-Αριθμός Κόμβων Χ</a:t>
            </a:r>
            <a:endParaRPr lang="el-GR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Χωρίς Μετα-επεξεργασία</c:v>
          </c:tx>
          <c:spPr>
            <a:ln w="95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'Πύκνωση Πλέγματος'!$J$17:$J$22</c:f>
              <c:numCache>
                <c:formatCode>General</c:formatCode>
                <c:ptCount val="6"/>
                <c:pt idx="0">
                  <c:v>24</c:v>
                </c:pt>
                <c:pt idx="1">
                  <c:v>32</c:v>
                </c:pt>
                <c:pt idx="2">
                  <c:v>40</c:v>
                </c:pt>
                <c:pt idx="3">
                  <c:v>50</c:v>
                </c:pt>
                <c:pt idx="4">
                  <c:v>55</c:v>
                </c:pt>
                <c:pt idx="5">
                  <c:v>65</c:v>
                </c:pt>
              </c:numCache>
            </c:numRef>
          </c:xVal>
          <c:yVal>
            <c:numRef>
              <c:f>'Πύκνωση Πλέγματος'!$K$17:$K$22</c:f>
              <c:numCache>
                <c:formatCode>General</c:formatCode>
                <c:ptCount val="6"/>
                <c:pt idx="0">
                  <c:v>2.3370000000000002</c:v>
                </c:pt>
                <c:pt idx="1">
                  <c:v>2.359</c:v>
                </c:pt>
                <c:pt idx="2">
                  <c:v>2.38</c:v>
                </c:pt>
                <c:pt idx="3">
                  <c:v>2.3849999999999998</c:v>
                </c:pt>
                <c:pt idx="4">
                  <c:v>2.3860000000000001</c:v>
                </c:pt>
                <c:pt idx="5">
                  <c:v>2.3864999999999998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477-4993-BEFE-7782566AF464}"/>
            </c:ext>
          </c:extLst>
        </c:ser>
        <c:ser>
          <c:idx val="1"/>
          <c:order val="1"/>
          <c:tx>
            <c:v>Με Μετα-επεξεργασία</c:v>
          </c:tx>
          <c:spPr>
            <a:ln w="952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'Πύκνωση Πλέγματος'!$J$17:$J$22</c:f>
              <c:numCache>
                <c:formatCode>General</c:formatCode>
                <c:ptCount val="6"/>
                <c:pt idx="0">
                  <c:v>24</c:v>
                </c:pt>
                <c:pt idx="1">
                  <c:v>32</c:v>
                </c:pt>
                <c:pt idx="2">
                  <c:v>40</c:v>
                </c:pt>
                <c:pt idx="3">
                  <c:v>50</c:v>
                </c:pt>
                <c:pt idx="4">
                  <c:v>55</c:v>
                </c:pt>
                <c:pt idx="5">
                  <c:v>65</c:v>
                </c:pt>
              </c:numCache>
            </c:numRef>
          </c:xVal>
          <c:yVal>
            <c:numRef>
              <c:f>'Πύκνωση Πλέγματος'!$L$17:$L$22</c:f>
              <c:numCache>
                <c:formatCode>General</c:formatCode>
                <c:ptCount val="6"/>
                <c:pt idx="0">
                  <c:v>2.3376999999999999</c:v>
                </c:pt>
                <c:pt idx="1">
                  <c:v>2.37</c:v>
                </c:pt>
                <c:pt idx="2">
                  <c:v>2.3889999999999998</c:v>
                </c:pt>
                <c:pt idx="3">
                  <c:v>2.399</c:v>
                </c:pt>
                <c:pt idx="4">
                  <c:v>2.4</c:v>
                </c:pt>
                <c:pt idx="5">
                  <c:v>2.4034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477-4993-BEFE-7782566AF464}"/>
            </c:ext>
          </c:extLst>
        </c:ser>
        <c:ser>
          <c:idx val="2"/>
          <c:order val="2"/>
          <c:tx>
            <c:v>Θεωρητικός</c:v>
          </c:tx>
          <c:spPr>
            <a:ln w="952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xVal>
            <c:numRef>
              <c:f>('Πύκνωση Πλέγματος'!$J$17,'Πύκνωση Πλέγματος'!$J$22)</c:f>
              <c:numCache>
                <c:formatCode>General</c:formatCode>
                <c:ptCount val="2"/>
                <c:pt idx="0">
                  <c:v>24</c:v>
                </c:pt>
                <c:pt idx="1">
                  <c:v>65</c:v>
                </c:pt>
              </c:numCache>
            </c:numRef>
          </c:xVal>
          <c:yVal>
            <c:numRef>
              <c:f>'Πύκνωση Πλέγματος'!$C$32:$D$32</c:f>
              <c:numCache>
                <c:formatCode>General</c:formatCode>
                <c:ptCount val="2"/>
                <c:pt idx="0">
                  <c:v>2.371</c:v>
                </c:pt>
                <c:pt idx="1">
                  <c:v>2.371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D477-4993-BEFE-7782566AF4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75796656"/>
        <c:axId val="1375790000"/>
      </c:scatterChart>
      <c:valAx>
        <c:axId val="13757966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/>
                  <a:t>Αριθμός Κόμβων</a:t>
                </a:r>
                <a:r>
                  <a:rPr lang="el-GR" baseline="0"/>
                  <a:t> Χ</a:t>
                </a:r>
                <a:endParaRPr lang="el-GR"/>
              </a:p>
            </c:rich>
          </c:tx>
          <c:layout>
            <c:manualLayout>
              <c:xMode val="edge"/>
              <c:yMode val="edge"/>
              <c:x val="0.45741696260883918"/>
              <c:y val="0.8307333068777543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5790000"/>
        <c:crosses val="autoZero"/>
        <c:crossBetween val="midCat"/>
      </c:valAx>
      <c:valAx>
        <c:axId val="1375790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/>
                  <a:t>Συντελεστής Εγκοπής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57966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l-GR" sz="1800" dirty="0"/>
              <a:t>Συντελεστής Εγκοπής-Αριθμός Κόμβων Υ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Χωρίς Μετα-επεξεργασία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'Πύκνωση Πλέγματος'!$F$2:$F$7</c:f>
              <c:numCache>
                <c:formatCode>General</c:formatCode>
                <c:ptCount val="6"/>
                <c:pt idx="0">
                  <c:v>20</c:v>
                </c:pt>
                <c:pt idx="1">
                  <c:v>28</c:v>
                </c:pt>
                <c:pt idx="2">
                  <c:v>35</c:v>
                </c:pt>
                <c:pt idx="3">
                  <c:v>45</c:v>
                </c:pt>
                <c:pt idx="4">
                  <c:v>52</c:v>
                </c:pt>
                <c:pt idx="5">
                  <c:v>60</c:v>
                </c:pt>
              </c:numCache>
            </c:numRef>
          </c:xVal>
          <c:yVal>
            <c:numRef>
              <c:f>'Πύκνωση Πλέγματος'!$G$2:$G$7</c:f>
              <c:numCache>
                <c:formatCode>General</c:formatCode>
                <c:ptCount val="6"/>
                <c:pt idx="0">
                  <c:v>0.43609999999999999</c:v>
                </c:pt>
                <c:pt idx="1">
                  <c:v>0.47839999999999999</c:v>
                </c:pt>
                <c:pt idx="2">
                  <c:v>0.5</c:v>
                </c:pt>
                <c:pt idx="3">
                  <c:v>0.51900000000000002</c:v>
                </c:pt>
                <c:pt idx="4">
                  <c:v>0.52875000000000005</c:v>
                </c:pt>
                <c:pt idx="5">
                  <c:v>0.53520000000000001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8FE-403E-AF95-369C7421A194}"/>
            </c:ext>
          </c:extLst>
        </c:ser>
        <c:ser>
          <c:idx val="1"/>
          <c:order val="1"/>
          <c:tx>
            <c:v>Με Μετα-επεξεργασία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'Πύκνωση Πλέγματος'!$F$2:$F$7</c:f>
              <c:numCache>
                <c:formatCode>General</c:formatCode>
                <c:ptCount val="6"/>
                <c:pt idx="0">
                  <c:v>20</c:v>
                </c:pt>
                <c:pt idx="1">
                  <c:v>28</c:v>
                </c:pt>
                <c:pt idx="2">
                  <c:v>35</c:v>
                </c:pt>
                <c:pt idx="3">
                  <c:v>45</c:v>
                </c:pt>
                <c:pt idx="4">
                  <c:v>52</c:v>
                </c:pt>
                <c:pt idx="5">
                  <c:v>60</c:v>
                </c:pt>
              </c:numCache>
            </c:numRef>
          </c:xVal>
          <c:yVal>
            <c:numRef>
              <c:f>'Πύκνωση Πλέγματος'!$H$2:$H$7</c:f>
              <c:numCache>
                <c:formatCode>General</c:formatCode>
                <c:ptCount val="6"/>
                <c:pt idx="0">
                  <c:v>0.4829</c:v>
                </c:pt>
                <c:pt idx="1">
                  <c:v>0.52139999999999997</c:v>
                </c:pt>
                <c:pt idx="2">
                  <c:v>0.53900000000000003</c:v>
                </c:pt>
                <c:pt idx="3">
                  <c:v>0.54590000000000005</c:v>
                </c:pt>
                <c:pt idx="4">
                  <c:v>0.56999999999999995</c:v>
                </c:pt>
                <c:pt idx="5">
                  <c:v>0.57499999999999996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98FE-403E-AF95-369C7421A194}"/>
            </c:ext>
          </c:extLst>
        </c:ser>
        <c:ser>
          <c:idx val="2"/>
          <c:order val="2"/>
          <c:tx>
            <c:v>Θεωρητικός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('Πύκνωση Πλέγματος'!$F$2,'Πύκνωση Πλέγματος'!$F$7)</c:f>
              <c:numCache>
                <c:formatCode>General</c:formatCode>
                <c:ptCount val="2"/>
                <c:pt idx="0">
                  <c:v>20</c:v>
                </c:pt>
                <c:pt idx="1">
                  <c:v>60</c:v>
                </c:pt>
              </c:numCache>
            </c:numRef>
          </c:xVal>
          <c:yVal>
            <c:numRef>
              <c:f>'Πύκνωση Πλέγματος'!$C$31:$D$31</c:f>
              <c:numCache>
                <c:formatCode>General</c:formatCode>
                <c:ptCount val="2"/>
                <c:pt idx="0">
                  <c:v>0.6</c:v>
                </c:pt>
                <c:pt idx="1">
                  <c:v>0.6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98FE-403E-AF95-369C7421A1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62131760"/>
        <c:axId val="1062134672"/>
      </c:scatterChart>
      <c:valAx>
        <c:axId val="10621317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/>
                  <a:t>Αριθμός Κόμβων </a:t>
                </a:r>
                <a:r>
                  <a:rPr lang="en-US"/>
                  <a:t>Y</a:t>
                </a:r>
                <a:endParaRPr lang="el-G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2134672"/>
        <c:crosses val="autoZero"/>
        <c:crossBetween val="midCat"/>
      </c:valAx>
      <c:valAx>
        <c:axId val="1062134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/>
                  <a:t>Συντελεστής Εγκοπής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213176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l-GR" sz="1800" b="0" i="0" baseline="0" dirty="0">
                <a:effectLst/>
              </a:rPr>
              <a:t>Συντελεστής Εγκοπής-Αριθμός Κόμβων Υ</a:t>
            </a:r>
            <a:endParaRPr lang="el-GR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Χωρίς Μετα-επεξεργασία</c:v>
          </c:tx>
          <c:spPr>
            <a:ln w="95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'Πύκνωση Πλέγματος'!$F$17:$F$22</c:f>
              <c:numCache>
                <c:formatCode>General</c:formatCode>
                <c:ptCount val="6"/>
                <c:pt idx="0">
                  <c:v>20</c:v>
                </c:pt>
                <c:pt idx="1">
                  <c:v>28</c:v>
                </c:pt>
                <c:pt idx="2">
                  <c:v>35</c:v>
                </c:pt>
                <c:pt idx="3">
                  <c:v>45</c:v>
                </c:pt>
                <c:pt idx="4">
                  <c:v>52</c:v>
                </c:pt>
                <c:pt idx="5">
                  <c:v>60</c:v>
                </c:pt>
              </c:numCache>
            </c:numRef>
          </c:xVal>
          <c:yVal>
            <c:numRef>
              <c:f>'Πύκνωση Πλέγματος'!$G$17:$G$22</c:f>
              <c:numCache>
                <c:formatCode>General</c:formatCode>
                <c:ptCount val="6"/>
                <c:pt idx="0">
                  <c:v>2.2818999999999998</c:v>
                </c:pt>
                <c:pt idx="1">
                  <c:v>2.35</c:v>
                </c:pt>
                <c:pt idx="2">
                  <c:v>2.37</c:v>
                </c:pt>
                <c:pt idx="3">
                  <c:v>2.375</c:v>
                </c:pt>
                <c:pt idx="4">
                  <c:v>2.379</c:v>
                </c:pt>
                <c:pt idx="5">
                  <c:v>2.3809999999999998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650F-44A2-86F4-3B9667C1FB75}"/>
            </c:ext>
          </c:extLst>
        </c:ser>
        <c:ser>
          <c:idx val="1"/>
          <c:order val="1"/>
          <c:tx>
            <c:v>Με Μετα-επεξεργασία</c:v>
          </c:tx>
          <c:spPr>
            <a:ln w="952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'Πύκνωση Πλέγματος'!$F$17:$F$22</c:f>
              <c:numCache>
                <c:formatCode>General</c:formatCode>
                <c:ptCount val="6"/>
                <c:pt idx="0">
                  <c:v>20</c:v>
                </c:pt>
                <c:pt idx="1">
                  <c:v>28</c:v>
                </c:pt>
                <c:pt idx="2">
                  <c:v>35</c:v>
                </c:pt>
                <c:pt idx="3">
                  <c:v>45</c:v>
                </c:pt>
                <c:pt idx="4">
                  <c:v>52</c:v>
                </c:pt>
                <c:pt idx="5">
                  <c:v>60</c:v>
                </c:pt>
              </c:numCache>
            </c:numRef>
          </c:xVal>
          <c:yVal>
            <c:numRef>
              <c:f>'Πύκνωση Πλέγματος'!$H$17:$H$22</c:f>
              <c:numCache>
                <c:formatCode>General</c:formatCode>
                <c:ptCount val="6"/>
                <c:pt idx="0">
                  <c:v>2.2949999999999999</c:v>
                </c:pt>
                <c:pt idx="1">
                  <c:v>2.3626999999999998</c:v>
                </c:pt>
                <c:pt idx="2">
                  <c:v>2.3809999999999998</c:v>
                </c:pt>
                <c:pt idx="3">
                  <c:v>2.3940000000000001</c:v>
                </c:pt>
                <c:pt idx="4">
                  <c:v>2.3997000000000002</c:v>
                </c:pt>
                <c:pt idx="5">
                  <c:v>2.4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650F-44A2-86F4-3B9667C1FB75}"/>
            </c:ext>
          </c:extLst>
        </c:ser>
        <c:ser>
          <c:idx val="2"/>
          <c:order val="2"/>
          <c:tx>
            <c:v>Θεωρητικός</c:v>
          </c:tx>
          <c:spPr>
            <a:ln w="952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xVal>
            <c:numRef>
              <c:f>('Πύκνωση Πλέγματος'!$F$17,'Πύκνωση Πλέγματος'!$F$22)</c:f>
              <c:numCache>
                <c:formatCode>General</c:formatCode>
                <c:ptCount val="2"/>
                <c:pt idx="0">
                  <c:v>20</c:v>
                </c:pt>
                <c:pt idx="1">
                  <c:v>60</c:v>
                </c:pt>
              </c:numCache>
            </c:numRef>
          </c:xVal>
          <c:yVal>
            <c:numRef>
              <c:f>'Πύκνωση Πλέγματος'!$C$32:$D$32</c:f>
              <c:numCache>
                <c:formatCode>General</c:formatCode>
                <c:ptCount val="2"/>
                <c:pt idx="0">
                  <c:v>2.371</c:v>
                </c:pt>
                <c:pt idx="1">
                  <c:v>2.371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650F-44A2-86F4-3B9667C1FB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75796656"/>
        <c:axId val="1375790000"/>
      </c:scatterChart>
      <c:valAx>
        <c:axId val="13757966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/>
                  <a:t>Αριθμός Κόμβων</a:t>
                </a:r>
                <a:r>
                  <a:rPr lang="el-GR" baseline="0"/>
                  <a:t> Υ</a:t>
                </a:r>
                <a:endParaRPr lang="el-G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5790000"/>
        <c:crosses val="autoZero"/>
        <c:crossBetween val="midCat"/>
      </c:valAx>
      <c:valAx>
        <c:axId val="1375790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/>
                  <a:t>Συντελεστής Εγκοπής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57966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1197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E94A4-2991-49F7-A76C-816A6368C5A4}" type="datetimeFigureOut">
              <a:rPr lang="el-GR" smtClean="0"/>
              <a:t>22/2/2024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ED75A7-00FA-4AE5-8908-802D4875BB4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58514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D75A7-00FA-4AE5-8908-802D4875BB41}" type="slidenum">
              <a:rPr lang="el-GR" smtClean="0"/>
              <a:t>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9273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D75A7-00FA-4AE5-8908-802D4875BB41}" type="slidenum">
              <a:rPr lang="el-GR" smtClean="0"/>
              <a:t>10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80418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D75A7-00FA-4AE5-8908-802D4875BB41}" type="slidenum">
              <a:rPr lang="el-GR" smtClean="0"/>
              <a:t>11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892279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D75A7-00FA-4AE5-8908-802D4875BB41}" type="slidenum">
              <a:rPr lang="el-GR" smtClean="0"/>
              <a:t>12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347361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D75A7-00FA-4AE5-8908-802D4875BB41}" type="slidenum">
              <a:rPr lang="el-GR" smtClean="0"/>
              <a:t>13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211495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D75A7-00FA-4AE5-8908-802D4875BB41}" type="slidenum">
              <a:rPr lang="el-GR" smtClean="0"/>
              <a:t>14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256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D75A7-00FA-4AE5-8908-802D4875BB41}" type="slidenum">
              <a:rPr lang="el-GR" smtClean="0"/>
              <a:t>15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803457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D75A7-00FA-4AE5-8908-802D4875BB41}" type="slidenum">
              <a:rPr lang="el-GR" smtClean="0"/>
              <a:t>16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0307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D75A7-00FA-4AE5-8908-802D4875BB41}" type="slidenum">
              <a:rPr lang="el-GR" smtClean="0"/>
              <a:t>17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88151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D75A7-00FA-4AE5-8908-802D4875BB41}" type="slidenum">
              <a:rPr lang="el-GR" smtClean="0"/>
              <a:t>18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62930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D75A7-00FA-4AE5-8908-802D4875BB41}" type="slidenum">
              <a:rPr lang="el-GR" smtClean="0"/>
              <a:t>19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94904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D75A7-00FA-4AE5-8908-802D4875BB41}" type="slidenum">
              <a:rPr lang="el-GR" smtClean="0"/>
              <a:t>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847458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D75A7-00FA-4AE5-8908-802D4875BB41}" type="slidenum">
              <a:rPr lang="el-GR" smtClean="0"/>
              <a:t>20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797001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D75A7-00FA-4AE5-8908-802D4875BB41}" type="slidenum">
              <a:rPr lang="el-GR" smtClean="0"/>
              <a:t>21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708705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D75A7-00FA-4AE5-8908-802D4875BB41}" type="slidenum">
              <a:rPr lang="el-GR" smtClean="0"/>
              <a:t>22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175051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D75A7-00FA-4AE5-8908-802D4875BB41}" type="slidenum">
              <a:rPr lang="el-GR" smtClean="0"/>
              <a:t>23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953812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D75A7-00FA-4AE5-8908-802D4875BB41}" type="slidenum">
              <a:rPr lang="el-GR" smtClean="0"/>
              <a:t>24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906134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D75A7-00FA-4AE5-8908-802D4875BB41}" type="slidenum">
              <a:rPr lang="el-GR" smtClean="0"/>
              <a:t>25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033953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D75A7-00FA-4AE5-8908-802D4875BB41}" type="slidenum">
              <a:rPr lang="el-GR" smtClean="0"/>
              <a:t>26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041599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D75A7-00FA-4AE5-8908-802D4875BB41}" type="slidenum">
              <a:rPr lang="el-GR" smtClean="0"/>
              <a:t>27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111307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D75A7-00FA-4AE5-8908-802D4875BB41}" type="slidenum">
              <a:rPr lang="el-GR" smtClean="0"/>
              <a:t>28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308024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D75A7-00FA-4AE5-8908-802D4875BB41}" type="slidenum">
              <a:rPr lang="el-GR" smtClean="0"/>
              <a:t>29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67943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D75A7-00FA-4AE5-8908-802D4875BB41}" type="slidenum">
              <a:rPr lang="el-GR" smtClean="0"/>
              <a:t>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364549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D75A7-00FA-4AE5-8908-802D4875BB41}" type="slidenum">
              <a:rPr lang="el-GR" smtClean="0"/>
              <a:t>30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311461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D75A7-00FA-4AE5-8908-802D4875BB41}" type="slidenum">
              <a:rPr lang="el-GR" smtClean="0"/>
              <a:t>31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3141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D75A7-00FA-4AE5-8908-802D4875BB41}" type="slidenum">
              <a:rPr lang="el-GR" smtClean="0"/>
              <a:t>32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022357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D75A7-00FA-4AE5-8908-802D4875BB41}" type="slidenum">
              <a:rPr lang="el-GR" smtClean="0"/>
              <a:t>33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017018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D75A7-00FA-4AE5-8908-802D4875BB41}" type="slidenum">
              <a:rPr lang="el-GR" smtClean="0"/>
              <a:t>34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51184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D75A7-00FA-4AE5-8908-802D4875BB41}" type="slidenum">
              <a:rPr lang="el-GR" smtClean="0"/>
              <a:t>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43597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 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D75A7-00FA-4AE5-8908-802D4875BB41}" type="slidenum">
              <a:rPr lang="el-GR" smtClean="0"/>
              <a:t>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30749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D75A7-00FA-4AE5-8908-802D4875BB41}" type="slidenum">
              <a:rPr lang="el-GR" smtClean="0"/>
              <a:t>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71709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D75A7-00FA-4AE5-8908-802D4875BB41}" type="slidenum">
              <a:rPr lang="el-GR" smtClean="0"/>
              <a:t>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95091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D75A7-00FA-4AE5-8908-802D4875BB41}" type="slidenum">
              <a:rPr lang="el-GR" smtClean="0"/>
              <a:t>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08080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D75A7-00FA-4AE5-8908-802D4875BB41}" type="slidenum">
              <a:rPr lang="el-GR" smtClean="0"/>
              <a:t>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80489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498A0A7-0C7B-4F58-BE38-A3121A8F19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5A63DBB1-C187-49ED-8A2F-302BB48018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5F1A4E23-7222-456D-BE20-59EB9FD03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D81D4-07B6-483E-9A28-DA9F8651DE38}" type="datetimeFigureOut">
              <a:rPr lang="el-GR" smtClean="0"/>
              <a:t>22/2/2024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B2AF3FD4-63A3-4FB4-BA2F-72DDCE6C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50E7CCB8-87CD-4DB1-AD77-A8E5363AC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25FC9-ED9F-46CB-923D-A4BFABDCA54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48107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31CBC89-04A2-4989-B19E-B26F78756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515C277C-15A6-4CA7-945B-B66E14D2C0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D55C12A0-ECB7-43DA-995C-F9DF24204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D81D4-07B6-483E-9A28-DA9F8651DE38}" type="datetimeFigureOut">
              <a:rPr lang="el-GR" smtClean="0"/>
              <a:t>22/2/2024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32419EA5-AA9C-4B55-B5D9-8E3A7210B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1ED8DB72-8D99-4D29-AEA9-463AF62CC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25FC9-ED9F-46CB-923D-A4BFABDCA54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86459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>
            <a:extLst>
              <a:ext uri="{FF2B5EF4-FFF2-40B4-BE49-F238E27FC236}">
                <a16:creationId xmlns:a16="http://schemas.microsoft.com/office/drawing/2014/main" id="{23D8A9B7-1E72-431C-8EE0-44FFABAABB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2F16892D-4494-4904-B262-CE1292F3E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997A9963-C8A6-4975-B7C5-FE0E2B36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D81D4-07B6-483E-9A28-DA9F8651DE38}" type="datetimeFigureOut">
              <a:rPr lang="el-GR" smtClean="0"/>
              <a:t>22/2/2024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742938CC-4DAA-41AB-AC5A-AD84BF4D0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B6997DD0-B9C5-4D42-9BEE-00573C0CF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25FC9-ED9F-46CB-923D-A4BFABDCA54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79642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B2E5767-7F21-4749-969E-210BB7F9B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BDFD18C-B744-4645-9E79-309FB77F1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E5E7F0B6-D74F-416D-9FA5-BEA2EC9F8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D81D4-07B6-483E-9A28-DA9F8651DE38}" type="datetimeFigureOut">
              <a:rPr lang="el-GR" smtClean="0"/>
              <a:t>22/2/2024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B2E13142-DBB8-4C40-B33A-88ACE4026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AE9EDD42-7929-44B3-B22A-5A687CDAC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25FC9-ED9F-46CB-923D-A4BFABDCA54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72408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2C59A66-796D-4193-BC12-934F0951D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2674E8D2-D4EA-45A1-936A-CD9100AAD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B44FDCBD-A9CE-44D7-B43E-9C9427E19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D81D4-07B6-483E-9A28-DA9F8651DE38}" type="datetimeFigureOut">
              <a:rPr lang="el-GR" smtClean="0"/>
              <a:t>22/2/2024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12BF93F5-3E36-4342-A7D3-7B68CE938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9AB153BA-8E38-4DA6-B02C-17EE4A2D2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25FC9-ED9F-46CB-923D-A4BFABDCA54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32035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D8E3736-DC96-4084-A7B8-43069F876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9250931B-8BD7-4442-B4B3-EE35C4F8BC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F6581BD5-91CF-4191-A7B9-9D4A32B131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129936A2-C492-4429-A172-F59F15A96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D81D4-07B6-483E-9A28-DA9F8651DE38}" type="datetimeFigureOut">
              <a:rPr lang="el-GR" smtClean="0"/>
              <a:t>22/2/2024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980E57AD-38BA-4862-A8DD-31DDBC639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9A7A8608-3C72-4C3F-ACE3-1A9845426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25FC9-ED9F-46CB-923D-A4BFABDCA54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66292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C5BEBF7-6C29-4720-AE3E-AF4E456D3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38CB760F-D790-4447-B91C-52997A114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9F143763-6817-4990-8370-B9A421CD43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38DB81F3-EDFB-4CD7-8ACB-0A33F38E2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3D3D030D-C66D-44B5-81BB-1F1DEDEC08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55479360-F775-46B9-B5A4-8D0D99687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D81D4-07B6-483E-9A28-DA9F8651DE38}" type="datetimeFigureOut">
              <a:rPr lang="el-GR" smtClean="0"/>
              <a:t>22/2/2024</a:t>
            </a:fld>
            <a:endParaRPr lang="el-GR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0AEB8C23-9867-405B-B977-74160606C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C4B9D058-DA09-47F6-B94C-1D0FB44A1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25FC9-ED9F-46CB-923D-A4BFABDCA54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52703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A1ED0B1-B5D4-4B0B-AD7C-BA4BDDA9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5461DFDB-E5FA-42D3-831A-1695CB851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D81D4-07B6-483E-9A28-DA9F8651DE38}" type="datetimeFigureOut">
              <a:rPr lang="el-GR" smtClean="0"/>
              <a:t>22/2/2024</a:t>
            </a:fld>
            <a:endParaRPr lang="el-GR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5861B4ED-FC6A-446A-B813-E8431E538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E0750AA5-B661-43C3-BD42-D7ED3548E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25FC9-ED9F-46CB-923D-A4BFABDCA54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95878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267FA3F5-BDAC-4773-9F43-8F1C6E50D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D81D4-07B6-483E-9A28-DA9F8651DE38}" type="datetimeFigureOut">
              <a:rPr lang="el-GR" smtClean="0"/>
              <a:t>22/2/2024</a:t>
            </a:fld>
            <a:endParaRPr lang="el-GR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3C8A3780-19B4-45AA-B26A-91FEA862D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E24B7D27-756A-4610-A78B-4C82633DC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25FC9-ED9F-46CB-923D-A4BFABDCA54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3222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2D316FE-0837-421C-BDAB-A11F58556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FB71237D-FAA3-4B71-8ED6-FCFB6608D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E4ABADEE-5299-4EF0-A208-B8DCF4BD28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15118178-F848-4E18-BC67-884A435B8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D81D4-07B6-483E-9A28-DA9F8651DE38}" type="datetimeFigureOut">
              <a:rPr lang="el-GR" smtClean="0"/>
              <a:t>22/2/2024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BF048D70-8F71-4B43-BFF8-8300BB524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3D033DD1-6901-4F10-A1CF-24B7C2D27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25FC9-ED9F-46CB-923D-A4BFABDCA54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51218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EF8924C-FA0E-4EE8-93D7-7175A742B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FC3EB02D-D11E-43B5-8BAA-3E58B32CBD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1285A450-2CBF-4A7A-A650-F46903479A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95D97C36-53C3-4DF6-A005-E1FBA97F0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D81D4-07B6-483E-9A28-DA9F8651DE38}" type="datetimeFigureOut">
              <a:rPr lang="el-GR" smtClean="0"/>
              <a:t>22/2/2024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55089759-9D3E-4ECB-97D0-69F21F16F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AF7B32EF-B6DB-411C-A2CF-9284E7F88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25FC9-ED9F-46CB-923D-A4BFABDCA54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09683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0D8F82C0-8607-4AB3-A817-58CCB3F00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FF1FB57A-3F22-4085-A877-E5091AB46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E25A50A1-4009-4FDC-BF02-D0F81BA0B4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D81D4-07B6-483E-9A28-DA9F8651DE38}" type="datetimeFigureOut">
              <a:rPr lang="el-GR" smtClean="0"/>
              <a:t>22/2/2024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4D383366-BF7C-4811-866F-F72C85F75F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A1551A80-7B2A-4675-945B-C556EE8682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25FC9-ED9F-46CB-923D-A4BFABDCA54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26857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3" Type="http://schemas.openxmlformats.org/officeDocument/2006/relationships/image" Target="../media/image50.jpg"/><Relationship Id="rId7" Type="http://schemas.openxmlformats.org/officeDocument/2006/relationships/image" Target="../media/image5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8.jp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61.jpg"/><Relationship Id="rId5" Type="http://schemas.openxmlformats.org/officeDocument/2006/relationships/image" Target="../media/image67.png"/><Relationship Id="rId10" Type="http://schemas.openxmlformats.org/officeDocument/2006/relationships/image" Target="../media/image60.jpg"/><Relationship Id="rId4" Type="http://schemas.openxmlformats.org/officeDocument/2006/relationships/image" Target="../media/image66.png"/><Relationship Id="rId9" Type="http://schemas.openxmlformats.org/officeDocument/2006/relationships/image" Target="../media/image59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65.jpg"/><Relationship Id="rId5" Type="http://schemas.openxmlformats.org/officeDocument/2006/relationships/image" Target="../media/image76.png"/><Relationship Id="rId10" Type="http://schemas.openxmlformats.org/officeDocument/2006/relationships/image" Target="../media/image64.jpg"/><Relationship Id="rId4" Type="http://schemas.openxmlformats.org/officeDocument/2006/relationships/image" Target="../media/image75.png"/><Relationship Id="rId9" Type="http://schemas.openxmlformats.org/officeDocument/2006/relationships/image" Target="../media/image63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jpg"/><Relationship Id="rId4" Type="http://schemas.openxmlformats.org/officeDocument/2006/relationships/image" Target="../media/image6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18332A4-D513-4F63-811B-5BA46BE5F478}"/>
              </a:ext>
            </a:extLst>
          </p:cNvPr>
          <p:cNvSpPr txBox="1"/>
          <p:nvPr/>
        </p:nvSpPr>
        <p:spPr>
          <a:xfrm>
            <a:off x="1538287" y="1786812"/>
            <a:ext cx="947990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4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 Crane and 2D Plate Analysis Utilizing Finite Element Method</a:t>
            </a:r>
            <a:endParaRPr lang="el-GR" sz="4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9059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Ορθογώνιο 12">
            <a:extLst>
              <a:ext uri="{FF2B5EF4-FFF2-40B4-BE49-F238E27FC236}">
                <a16:creationId xmlns:a16="http://schemas.microsoft.com/office/drawing/2014/main" id="{52A32D8F-FAEF-4C87-89F0-DBD48CC45A81}"/>
              </a:ext>
            </a:extLst>
          </p:cNvPr>
          <p:cNvSpPr/>
          <p:nvPr/>
        </p:nvSpPr>
        <p:spPr>
          <a:xfrm>
            <a:off x="0" y="0"/>
            <a:ext cx="12192000" cy="954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A80478-5BFF-4946-A33C-BD6B81AB933B}"/>
              </a:ext>
            </a:extLst>
          </p:cNvPr>
          <p:cNvSpPr txBox="1"/>
          <p:nvPr/>
        </p:nvSpPr>
        <p:spPr>
          <a:xfrm>
            <a:off x="2593911" y="123307"/>
            <a:ext cx="8228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/>
              <a:t>ΑΠΟΤΕΛΕΣΜΑΤΑ-ΣΥΜΠΕΡΑΣΜΑΤΑ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BD7A4B-7456-4476-A678-97DD83BF936C}"/>
              </a:ext>
            </a:extLst>
          </p:cNvPr>
          <p:cNvSpPr txBox="1"/>
          <p:nvPr/>
        </p:nvSpPr>
        <p:spPr>
          <a:xfrm>
            <a:off x="3264937" y="1011369"/>
            <a:ext cx="6885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solidFill>
                  <a:srgbClr val="0070C0"/>
                </a:solidFill>
              </a:rPr>
              <a:t>Στοιχεία </a:t>
            </a:r>
            <a:r>
              <a:rPr lang="en-US" sz="2800" dirty="0">
                <a:solidFill>
                  <a:srgbClr val="0070C0"/>
                </a:solidFill>
              </a:rPr>
              <a:t>: </a:t>
            </a:r>
            <a:r>
              <a:rPr lang="el-GR" sz="2800" dirty="0">
                <a:solidFill>
                  <a:srgbClr val="0070C0"/>
                </a:solidFill>
              </a:rPr>
              <a:t>Ράβδοι και Δοκοί</a:t>
            </a:r>
            <a:r>
              <a:rPr lang="en-US" sz="2800" dirty="0">
                <a:solidFill>
                  <a:srgbClr val="0070C0"/>
                </a:solidFill>
              </a:rPr>
              <a:t> (</a:t>
            </a:r>
            <a:r>
              <a:rPr lang="el-GR" sz="2800" dirty="0">
                <a:solidFill>
                  <a:srgbClr val="0070C0"/>
                </a:solidFill>
              </a:rPr>
              <a:t>Πλαίσιο)</a:t>
            </a:r>
          </a:p>
        </p:txBody>
      </p:sp>
      <p:pic>
        <p:nvPicPr>
          <p:cNvPr id="10" name="Εικόνα 9">
            <a:extLst>
              <a:ext uri="{FF2B5EF4-FFF2-40B4-BE49-F238E27FC236}">
                <a16:creationId xmlns:a16="http://schemas.microsoft.com/office/drawing/2014/main" id="{C54A155B-6412-4A12-B069-8CDE87E95F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6" t="12120" r="6939" b="8435"/>
          <a:stretch/>
        </p:blipFill>
        <p:spPr>
          <a:xfrm>
            <a:off x="0" y="-1"/>
            <a:ext cx="6096000" cy="3563530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DB6A9BDE-0F91-459E-931B-8CFDF5E103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21" t="12120" r="7399" b="8435"/>
          <a:stretch/>
        </p:blipFill>
        <p:spPr>
          <a:xfrm>
            <a:off x="6096000" y="3483212"/>
            <a:ext cx="6096000" cy="3374788"/>
          </a:xfrm>
          <a:prstGeom prst="rect">
            <a:avLst/>
          </a:prstGeom>
        </p:spPr>
      </p:pic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AC602AB8-C4C1-40D9-AF32-A071BF37F4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2" t="9660" r="6021" b="7347"/>
          <a:stretch/>
        </p:blipFill>
        <p:spPr>
          <a:xfrm>
            <a:off x="0" y="3366223"/>
            <a:ext cx="6096000" cy="3483212"/>
          </a:xfrm>
          <a:prstGeom prst="rect">
            <a:avLst/>
          </a:prstGeom>
        </p:spPr>
      </p:pic>
      <p:pic>
        <p:nvPicPr>
          <p:cNvPr id="6" name="Εικόνα 5">
            <a:extLst>
              <a:ext uri="{FF2B5EF4-FFF2-40B4-BE49-F238E27FC236}">
                <a16:creationId xmlns:a16="http://schemas.microsoft.com/office/drawing/2014/main" id="{43D6F2C9-B0B9-4F0C-A650-33FDDAFA84F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6" t="12121" r="7090" b="7891"/>
          <a:stretch/>
        </p:blipFill>
        <p:spPr>
          <a:xfrm>
            <a:off x="6096000" y="-1"/>
            <a:ext cx="6096000" cy="34832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25C382-2CE8-4700-B6D3-67FF1F3D4111}"/>
              </a:ext>
            </a:extLst>
          </p:cNvPr>
          <p:cNvSpPr txBox="1"/>
          <p:nvPr/>
        </p:nvSpPr>
        <p:spPr>
          <a:xfrm>
            <a:off x="4343399" y="167092"/>
            <a:ext cx="105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F=-20kN</a:t>
            </a:r>
            <a:endParaRPr lang="el-G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291B57-A286-4B5E-9FB5-A82DAEE49F41}"/>
              </a:ext>
            </a:extLst>
          </p:cNvPr>
          <p:cNvSpPr txBox="1"/>
          <p:nvPr/>
        </p:nvSpPr>
        <p:spPr>
          <a:xfrm>
            <a:off x="10375638" y="175928"/>
            <a:ext cx="105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F=-20kN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777154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>
            <a:extLst>
              <a:ext uri="{FF2B5EF4-FFF2-40B4-BE49-F238E27FC236}">
                <a16:creationId xmlns:a16="http://schemas.microsoft.com/office/drawing/2014/main" id="{2CE8C02E-451E-42E7-9C1A-9E9FFC3DA7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3" t="10322" r="7092" b="9524"/>
          <a:stretch/>
        </p:blipFill>
        <p:spPr>
          <a:xfrm>
            <a:off x="0" y="1962388"/>
            <a:ext cx="6096000" cy="4895612"/>
          </a:xfrm>
          <a:prstGeom prst="rect">
            <a:avLst/>
          </a:prstGeom>
        </p:spPr>
      </p:pic>
      <p:pic>
        <p:nvPicPr>
          <p:cNvPr id="3" name="Εικόνα 2">
            <a:extLst>
              <a:ext uri="{FF2B5EF4-FFF2-40B4-BE49-F238E27FC236}">
                <a16:creationId xmlns:a16="http://schemas.microsoft.com/office/drawing/2014/main" id="{76300BDD-3173-4BFF-BA0D-19B47699CE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21" t="12120" r="7399" b="8435"/>
          <a:stretch/>
        </p:blipFill>
        <p:spPr>
          <a:xfrm>
            <a:off x="6096000" y="1962388"/>
            <a:ext cx="6096000" cy="48956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A77D14-3386-4FB1-A228-67CD59EDA1EF}"/>
              </a:ext>
            </a:extLst>
          </p:cNvPr>
          <p:cNvSpPr txBox="1"/>
          <p:nvPr/>
        </p:nvSpPr>
        <p:spPr>
          <a:xfrm>
            <a:off x="972766" y="1595336"/>
            <a:ext cx="3881336" cy="367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Scale factor = 90</a:t>
            </a:r>
            <a:endParaRPr lang="el-GR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B2AE35-8073-4292-8568-C674346FC13C}"/>
              </a:ext>
            </a:extLst>
          </p:cNvPr>
          <p:cNvSpPr txBox="1"/>
          <p:nvPr/>
        </p:nvSpPr>
        <p:spPr>
          <a:xfrm>
            <a:off x="7185498" y="1564210"/>
            <a:ext cx="3881336" cy="367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Scale factor = 25</a:t>
            </a:r>
            <a:endParaRPr lang="el-GR" dirty="0">
              <a:solidFill>
                <a:srgbClr val="0070C0"/>
              </a:solidFill>
            </a:endParaRP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34FE5596-0A9A-4ED5-AAC6-87604A092C13}"/>
              </a:ext>
            </a:extLst>
          </p:cNvPr>
          <p:cNvSpPr/>
          <p:nvPr/>
        </p:nvSpPr>
        <p:spPr>
          <a:xfrm>
            <a:off x="0" y="0"/>
            <a:ext cx="12192000" cy="954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ACA8DF-C6EA-4566-8D9E-6BC15C81AB0C}"/>
              </a:ext>
            </a:extLst>
          </p:cNvPr>
          <p:cNvSpPr txBox="1"/>
          <p:nvPr/>
        </p:nvSpPr>
        <p:spPr>
          <a:xfrm>
            <a:off x="2450840" y="6651"/>
            <a:ext cx="8360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/>
              <a:t>ΑΠΟΤΕΛΕΣΜΑΤΑ-ΣΥΜΠΕΡΑΣΜΑΤΑ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0CFAE3-F337-49D1-A8C5-43775A052316}"/>
              </a:ext>
            </a:extLst>
          </p:cNvPr>
          <p:cNvSpPr txBox="1"/>
          <p:nvPr/>
        </p:nvSpPr>
        <p:spPr>
          <a:xfrm>
            <a:off x="4507414" y="2289478"/>
            <a:ext cx="105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F=-20kN</a:t>
            </a:r>
            <a:endParaRPr lang="el-G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38D62-B3A8-4983-8EF6-B02D9C78D5F0}"/>
              </a:ext>
            </a:extLst>
          </p:cNvPr>
          <p:cNvSpPr txBox="1"/>
          <p:nvPr/>
        </p:nvSpPr>
        <p:spPr>
          <a:xfrm>
            <a:off x="10539653" y="2298314"/>
            <a:ext cx="105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F=-20kN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78023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F143CA0A-C2BF-4326-9AF3-2F1F8F8667A8}"/>
              </a:ext>
            </a:extLst>
          </p:cNvPr>
          <p:cNvSpPr/>
          <p:nvPr/>
        </p:nvSpPr>
        <p:spPr>
          <a:xfrm>
            <a:off x="0" y="0"/>
            <a:ext cx="12192000" cy="954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38A387E5-D3A3-4148-AC7A-3EC64813E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927" y="0"/>
            <a:ext cx="11940073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2D PLATE WITH HOLE</a:t>
            </a:r>
            <a:endParaRPr lang="el-G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A97192-B1F9-478E-BD40-CB604EA44C2B}"/>
              </a:ext>
            </a:extLst>
          </p:cNvPr>
          <p:cNvSpPr txBox="1"/>
          <p:nvPr/>
        </p:nvSpPr>
        <p:spPr>
          <a:xfrm>
            <a:off x="679580" y="1418253"/>
            <a:ext cx="106089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Problem</a:t>
            </a:r>
            <a:endParaRPr lang="el-GR" sz="24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l-GR" sz="24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Hole Factor</a:t>
            </a:r>
            <a:endParaRPr lang="el-GR" sz="24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l-GR" sz="2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Results</a:t>
            </a:r>
            <a:endParaRPr lang="el-GR" sz="2400" dirty="0">
              <a:solidFill>
                <a:srgbClr val="0070C0"/>
              </a:solidFill>
            </a:endParaRPr>
          </a:p>
          <a:p>
            <a:endParaRPr lang="el-GR" sz="2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Post – Process results critical section</a:t>
            </a:r>
            <a:r>
              <a:rPr lang="el-GR" sz="2400" dirty="0">
                <a:solidFill>
                  <a:srgbClr val="0070C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59145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F143CA0A-C2BF-4326-9AF3-2F1F8F8667A8}"/>
              </a:ext>
            </a:extLst>
          </p:cNvPr>
          <p:cNvSpPr/>
          <p:nvPr/>
        </p:nvSpPr>
        <p:spPr>
          <a:xfrm>
            <a:off x="0" y="0"/>
            <a:ext cx="12192000" cy="954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38A387E5-D3A3-4148-AC7A-3EC64813E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l-GR" dirty="0"/>
              <a:t>                     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endParaRPr lang="el-G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F81DE0-4048-4A41-92AB-E14599BB06FE}"/>
              </a:ext>
            </a:extLst>
          </p:cNvPr>
          <p:cNvSpPr txBox="1"/>
          <p:nvPr/>
        </p:nvSpPr>
        <p:spPr>
          <a:xfrm>
            <a:off x="272588" y="1325563"/>
            <a:ext cx="4516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3D Plate with internal</a:t>
            </a:r>
            <a:r>
              <a:rPr lang="el-GR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hole</a:t>
            </a:r>
            <a:r>
              <a:rPr lang="el-GR" dirty="0">
                <a:solidFill>
                  <a:srgbClr val="0070C0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/>
          </a:p>
        </p:txBody>
      </p:sp>
      <p:pic>
        <p:nvPicPr>
          <p:cNvPr id="22" name="Εικόνα 21">
            <a:extLst>
              <a:ext uri="{FF2B5EF4-FFF2-40B4-BE49-F238E27FC236}">
                <a16:creationId xmlns:a16="http://schemas.microsoft.com/office/drawing/2014/main" id="{2256E520-410F-4F1A-A853-EC3A926E06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002" y="1531744"/>
            <a:ext cx="4276725" cy="27241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2D09383-5DF7-4C24-86F6-7046142D1620}"/>
              </a:ext>
            </a:extLst>
          </p:cNvPr>
          <p:cNvSpPr txBox="1"/>
          <p:nvPr/>
        </p:nvSpPr>
        <p:spPr>
          <a:xfrm>
            <a:off x="2428777" y="4646741"/>
            <a:ext cx="397202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 </a:t>
            </a:r>
            <a:r>
              <a:rPr lang="en-US" dirty="0">
                <a:solidFill>
                  <a:srgbClr val="0070C0"/>
                </a:solidFill>
              </a:rPr>
              <a:t>Displacements</a:t>
            </a:r>
            <a:r>
              <a:rPr lang="el-GR" dirty="0">
                <a:solidFill>
                  <a:srgbClr val="0070C0"/>
                </a:solidFill>
              </a:rPr>
              <a:t>  </a:t>
            </a:r>
            <a:r>
              <a:rPr lang="en-US" dirty="0">
                <a:solidFill>
                  <a:srgbClr val="0070C0"/>
                </a:solidFill>
              </a:rPr>
              <a:t>:</a:t>
            </a:r>
            <a:r>
              <a:rPr lang="el-GR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u</a:t>
            </a:r>
            <a:r>
              <a:rPr lang="en-US" baseline="-25000" dirty="0" err="1">
                <a:solidFill>
                  <a:srgbClr val="0070C0"/>
                </a:solidFill>
              </a:rPr>
              <a:t>x</a:t>
            </a:r>
            <a:r>
              <a:rPr lang="el-GR" dirty="0">
                <a:solidFill>
                  <a:srgbClr val="0070C0"/>
                </a:solidFill>
              </a:rPr>
              <a:t> , </a:t>
            </a:r>
            <a:r>
              <a:rPr lang="en-US" dirty="0" err="1">
                <a:solidFill>
                  <a:srgbClr val="0070C0"/>
                </a:solidFill>
              </a:rPr>
              <a:t>u</a:t>
            </a:r>
            <a:r>
              <a:rPr lang="en-US" baseline="-25000" dirty="0" err="1">
                <a:solidFill>
                  <a:srgbClr val="0070C0"/>
                </a:solidFill>
              </a:rPr>
              <a:t>y</a:t>
            </a:r>
            <a:r>
              <a:rPr lang="el-GR" dirty="0">
                <a:solidFill>
                  <a:srgbClr val="0070C0"/>
                </a:solidFill>
              </a:rPr>
              <a:t> </a:t>
            </a:r>
          </a:p>
          <a:p>
            <a:endParaRPr lang="el-GR" dirty="0">
              <a:solidFill>
                <a:srgbClr val="0070C0"/>
              </a:solidFill>
            </a:endParaRPr>
          </a:p>
          <a:p>
            <a:r>
              <a:rPr lang="el-GR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Strains</a:t>
            </a:r>
            <a:r>
              <a:rPr lang="el-GR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 : </a:t>
            </a:r>
            <a:r>
              <a:rPr lang="el-GR" dirty="0">
                <a:solidFill>
                  <a:srgbClr val="0070C0"/>
                </a:solidFill>
              </a:rPr>
              <a:t>ε</a:t>
            </a:r>
            <a:r>
              <a:rPr lang="en-US" baseline="-25000" dirty="0">
                <a:solidFill>
                  <a:srgbClr val="0070C0"/>
                </a:solidFill>
              </a:rPr>
              <a:t>x</a:t>
            </a:r>
            <a:r>
              <a:rPr lang="el-GR" dirty="0">
                <a:solidFill>
                  <a:srgbClr val="0070C0"/>
                </a:solidFill>
              </a:rPr>
              <a:t> , ε</a:t>
            </a:r>
            <a:r>
              <a:rPr lang="en-US" baseline="-25000" dirty="0">
                <a:solidFill>
                  <a:srgbClr val="0070C0"/>
                </a:solidFill>
              </a:rPr>
              <a:t>y</a:t>
            </a:r>
            <a:r>
              <a:rPr lang="el-GR" dirty="0">
                <a:solidFill>
                  <a:srgbClr val="0070C0"/>
                </a:solidFill>
              </a:rPr>
              <a:t> , γ</a:t>
            </a:r>
            <a:r>
              <a:rPr lang="en-US" baseline="-25000" dirty="0" err="1">
                <a:solidFill>
                  <a:srgbClr val="0070C0"/>
                </a:solidFill>
              </a:rPr>
              <a:t>xy</a:t>
            </a:r>
            <a:r>
              <a:rPr lang="en-US" dirty="0">
                <a:solidFill>
                  <a:srgbClr val="0070C0"/>
                </a:solidFill>
              </a:rPr>
              <a:t> </a:t>
            </a:r>
            <a:endParaRPr lang="el-GR" dirty="0">
              <a:solidFill>
                <a:srgbClr val="0070C0"/>
              </a:solidFill>
            </a:endParaRPr>
          </a:p>
          <a:p>
            <a:endParaRPr lang="el-GR" dirty="0">
              <a:solidFill>
                <a:srgbClr val="0070C0"/>
              </a:solidFill>
            </a:endParaRPr>
          </a:p>
          <a:p>
            <a:r>
              <a:rPr lang="el-GR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Stresses</a:t>
            </a:r>
            <a:r>
              <a:rPr lang="el-GR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: </a:t>
            </a:r>
            <a:r>
              <a:rPr lang="el-GR" dirty="0">
                <a:solidFill>
                  <a:srgbClr val="0070C0"/>
                </a:solidFill>
              </a:rPr>
              <a:t>σ</a:t>
            </a:r>
            <a:r>
              <a:rPr lang="en-US" baseline="-25000" dirty="0">
                <a:solidFill>
                  <a:srgbClr val="0070C0"/>
                </a:solidFill>
              </a:rPr>
              <a:t>x</a:t>
            </a:r>
            <a:r>
              <a:rPr lang="en-US" dirty="0">
                <a:solidFill>
                  <a:srgbClr val="0070C0"/>
                </a:solidFill>
              </a:rPr>
              <a:t> , </a:t>
            </a:r>
            <a:r>
              <a:rPr lang="el-GR" dirty="0">
                <a:solidFill>
                  <a:srgbClr val="0070C0"/>
                </a:solidFill>
              </a:rPr>
              <a:t>σ</a:t>
            </a:r>
            <a:r>
              <a:rPr lang="en-US" baseline="-25000" dirty="0">
                <a:solidFill>
                  <a:srgbClr val="0070C0"/>
                </a:solidFill>
              </a:rPr>
              <a:t>y</a:t>
            </a:r>
            <a:r>
              <a:rPr lang="en-US" dirty="0">
                <a:solidFill>
                  <a:srgbClr val="0070C0"/>
                </a:solidFill>
              </a:rPr>
              <a:t> , </a:t>
            </a:r>
            <a:r>
              <a:rPr lang="el-GR" dirty="0">
                <a:solidFill>
                  <a:srgbClr val="0070C0"/>
                </a:solidFill>
              </a:rPr>
              <a:t>τ</a:t>
            </a:r>
            <a:r>
              <a:rPr lang="en-US" baseline="-25000" dirty="0" err="1">
                <a:solidFill>
                  <a:srgbClr val="0070C0"/>
                </a:solidFill>
              </a:rPr>
              <a:t>xy</a:t>
            </a:r>
            <a:r>
              <a:rPr lang="en-US" dirty="0">
                <a:solidFill>
                  <a:srgbClr val="0070C0"/>
                </a:solidFill>
              </a:rPr>
              <a:t> , </a:t>
            </a:r>
            <a:r>
              <a:rPr lang="el-GR" dirty="0">
                <a:solidFill>
                  <a:srgbClr val="0070C0"/>
                </a:solidFill>
              </a:rPr>
              <a:t>σ</a:t>
            </a:r>
            <a:r>
              <a:rPr lang="el-GR" baseline="-25000" dirty="0">
                <a:solidFill>
                  <a:srgbClr val="0070C0"/>
                </a:solidFill>
              </a:rPr>
              <a:t>1</a:t>
            </a:r>
            <a:r>
              <a:rPr lang="el-GR" dirty="0">
                <a:solidFill>
                  <a:srgbClr val="0070C0"/>
                </a:solidFill>
              </a:rPr>
              <a:t> , σ</a:t>
            </a:r>
            <a:r>
              <a:rPr lang="el-GR" baseline="-25000" dirty="0">
                <a:solidFill>
                  <a:srgbClr val="0070C0"/>
                </a:solidFill>
              </a:rPr>
              <a:t>2</a:t>
            </a:r>
            <a:r>
              <a:rPr lang="el-GR" dirty="0">
                <a:solidFill>
                  <a:srgbClr val="0070C0"/>
                </a:solidFill>
              </a:rPr>
              <a:t> , </a:t>
            </a:r>
            <a:r>
              <a:rPr lang="el-GR" dirty="0" err="1">
                <a:solidFill>
                  <a:srgbClr val="0070C0"/>
                </a:solidFill>
              </a:rPr>
              <a:t>σ</a:t>
            </a:r>
            <a:r>
              <a:rPr lang="el-GR" baseline="-25000" dirty="0" err="1">
                <a:solidFill>
                  <a:srgbClr val="0070C0"/>
                </a:solidFill>
              </a:rPr>
              <a:t>ισ</a:t>
            </a:r>
            <a:r>
              <a:rPr lang="en-US" sz="1200" dirty="0">
                <a:solidFill>
                  <a:srgbClr val="0070C0"/>
                </a:solidFill>
              </a:rPr>
              <a:t> (Von Misses)</a:t>
            </a:r>
            <a:endParaRPr lang="el-GR" sz="1200" dirty="0">
              <a:solidFill>
                <a:srgbClr val="0070C0"/>
              </a:solidFill>
            </a:endParaRPr>
          </a:p>
          <a:p>
            <a:endParaRPr lang="el-GR" dirty="0">
              <a:solidFill>
                <a:srgbClr val="0070C0"/>
              </a:solidFill>
            </a:endParaRPr>
          </a:p>
          <a:p>
            <a:r>
              <a:rPr lang="el-GR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Hole </a:t>
            </a:r>
            <a:r>
              <a:rPr lang="en-US" dirty="0" err="1">
                <a:solidFill>
                  <a:srgbClr val="0070C0"/>
                </a:solidFill>
              </a:rPr>
              <a:t>Factorsr</a:t>
            </a:r>
            <a:r>
              <a:rPr lang="el-GR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k</a:t>
            </a:r>
            <a:r>
              <a:rPr lang="en-US" baseline="-25000" dirty="0">
                <a:solidFill>
                  <a:srgbClr val="0070C0"/>
                </a:solidFill>
              </a:rPr>
              <a:t>t</a:t>
            </a:r>
            <a:endParaRPr lang="el-GR" dirty="0">
              <a:solidFill>
                <a:srgbClr val="0070C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AD4D34-F321-4F2A-87DF-41EFAAFFBFAC}"/>
              </a:ext>
            </a:extLst>
          </p:cNvPr>
          <p:cNvSpPr txBox="1"/>
          <p:nvPr/>
        </p:nvSpPr>
        <p:spPr>
          <a:xfrm>
            <a:off x="298581" y="3075349"/>
            <a:ext cx="4638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l-GR" dirty="0"/>
          </a:p>
          <a:p>
            <a:r>
              <a:rPr lang="en-US" u="sng" dirty="0"/>
              <a:t>Tensile</a:t>
            </a:r>
            <a:r>
              <a:rPr lang="el-GR" dirty="0"/>
              <a:t> </a:t>
            </a:r>
            <a:r>
              <a:rPr lang="el-GR" dirty="0">
                <a:solidFill>
                  <a:srgbClr val="0070C0"/>
                </a:solidFill>
              </a:rPr>
              <a:t>και </a:t>
            </a:r>
            <a:r>
              <a:rPr lang="en-US" u="sng" dirty="0"/>
              <a:t>One Axis Bending</a:t>
            </a:r>
            <a:endParaRPr lang="el-GR" u="sng" dirty="0"/>
          </a:p>
          <a:p>
            <a:endParaRPr lang="el-GR" dirty="0"/>
          </a:p>
        </p:txBody>
      </p:sp>
      <p:cxnSp>
        <p:nvCxnSpPr>
          <p:cNvPr id="27" name="Ευθύγραμμο βέλος σύνδεσης 26">
            <a:extLst>
              <a:ext uri="{FF2B5EF4-FFF2-40B4-BE49-F238E27FC236}">
                <a16:creationId xmlns:a16="http://schemas.microsoft.com/office/drawing/2014/main" id="{015CDF27-8347-491E-A334-C27A4D3D06F9}"/>
              </a:ext>
            </a:extLst>
          </p:cNvPr>
          <p:cNvCxnSpPr/>
          <p:nvPr/>
        </p:nvCxnSpPr>
        <p:spPr>
          <a:xfrm>
            <a:off x="1595535" y="4814596"/>
            <a:ext cx="72778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Ευθύγραμμο βέλος σύνδεσης 27">
            <a:extLst>
              <a:ext uri="{FF2B5EF4-FFF2-40B4-BE49-F238E27FC236}">
                <a16:creationId xmlns:a16="http://schemas.microsoft.com/office/drawing/2014/main" id="{71348F9B-5D4D-4F1A-B2A0-831A16F80532}"/>
              </a:ext>
            </a:extLst>
          </p:cNvPr>
          <p:cNvCxnSpPr/>
          <p:nvPr/>
        </p:nvCxnSpPr>
        <p:spPr>
          <a:xfrm>
            <a:off x="1595534" y="5388515"/>
            <a:ext cx="72778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Ευθύγραμμο βέλος σύνδεσης 28">
            <a:extLst>
              <a:ext uri="{FF2B5EF4-FFF2-40B4-BE49-F238E27FC236}">
                <a16:creationId xmlns:a16="http://schemas.microsoft.com/office/drawing/2014/main" id="{AD912969-6829-4F48-A163-3C1B59B6B73B}"/>
              </a:ext>
            </a:extLst>
          </p:cNvPr>
          <p:cNvCxnSpPr/>
          <p:nvPr/>
        </p:nvCxnSpPr>
        <p:spPr>
          <a:xfrm>
            <a:off x="1595534" y="5921829"/>
            <a:ext cx="72778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Ευθύγραμμο βέλος σύνδεσης 30">
            <a:extLst>
              <a:ext uri="{FF2B5EF4-FFF2-40B4-BE49-F238E27FC236}">
                <a16:creationId xmlns:a16="http://schemas.microsoft.com/office/drawing/2014/main" id="{CEE1CB02-EFFD-4964-B601-A4993AE8F2CF}"/>
              </a:ext>
            </a:extLst>
          </p:cNvPr>
          <p:cNvCxnSpPr/>
          <p:nvPr/>
        </p:nvCxnSpPr>
        <p:spPr>
          <a:xfrm>
            <a:off x="2547257" y="2015412"/>
            <a:ext cx="9890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49A88A6-58F9-4975-A86F-FE39FF61D121}"/>
              </a:ext>
            </a:extLst>
          </p:cNvPr>
          <p:cNvSpPr txBox="1"/>
          <p:nvPr/>
        </p:nvSpPr>
        <p:spPr>
          <a:xfrm>
            <a:off x="272588" y="1858876"/>
            <a:ext cx="6100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2D PLANE STRESS                            </a:t>
            </a:r>
            <a:r>
              <a:rPr lang="el-GR" dirty="0">
                <a:solidFill>
                  <a:srgbClr val="0070C0"/>
                </a:solidFill>
              </a:rPr>
              <a:t>σ</a:t>
            </a:r>
            <a:r>
              <a:rPr lang="en-US" baseline="-25000" dirty="0">
                <a:solidFill>
                  <a:srgbClr val="0070C0"/>
                </a:solidFill>
              </a:rPr>
              <a:t>z</a:t>
            </a:r>
            <a:r>
              <a:rPr lang="en-US" dirty="0">
                <a:solidFill>
                  <a:srgbClr val="0070C0"/>
                </a:solidFill>
              </a:rPr>
              <a:t> = 0</a:t>
            </a:r>
            <a:endParaRPr lang="el-GR" dirty="0">
              <a:solidFill>
                <a:srgbClr val="0070C0"/>
              </a:solidFill>
            </a:endParaRPr>
          </a:p>
        </p:txBody>
      </p:sp>
      <p:cxnSp>
        <p:nvCxnSpPr>
          <p:cNvPr id="14" name="Ευθύγραμμο βέλος σύνδεσης 13">
            <a:extLst>
              <a:ext uri="{FF2B5EF4-FFF2-40B4-BE49-F238E27FC236}">
                <a16:creationId xmlns:a16="http://schemas.microsoft.com/office/drawing/2014/main" id="{4F996B19-7DA9-4004-B5A1-009B93705BE3}"/>
              </a:ext>
            </a:extLst>
          </p:cNvPr>
          <p:cNvCxnSpPr/>
          <p:nvPr/>
        </p:nvCxnSpPr>
        <p:spPr>
          <a:xfrm>
            <a:off x="1595534" y="6438023"/>
            <a:ext cx="72778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328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F143CA0A-C2BF-4326-9AF3-2F1F8F8667A8}"/>
              </a:ext>
            </a:extLst>
          </p:cNvPr>
          <p:cNvSpPr/>
          <p:nvPr/>
        </p:nvSpPr>
        <p:spPr>
          <a:xfrm>
            <a:off x="0" y="0"/>
            <a:ext cx="12192000" cy="954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A97192-B1F9-478E-BD40-CB604EA44C2B}"/>
              </a:ext>
            </a:extLst>
          </p:cNvPr>
          <p:cNvSpPr txBox="1"/>
          <p:nvPr/>
        </p:nvSpPr>
        <p:spPr>
          <a:xfrm>
            <a:off x="214798" y="1320873"/>
            <a:ext cx="2332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Choose element type</a:t>
            </a:r>
            <a:endParaRPr lang="el-GR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02720B-5179-410F-9E3F-2D76CC348E5D}"/>
              </a:ext>
            </a:extLst>
          </p:cNvPr>
          <p:cNvSpPr txBox="1"/>
          <p:nvPr/>
        </p:nvSpPr>
        <p:spPr>
          <a:xfrm>
            <a:off x="2547451" y="2736859"/>
            <a:ext cx="2332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Discretization</a:t>
            </a:r>
            <a:endParaRPr lang="el-GR" dirty="0">
              <a:solidFill>
                <a:srgbClr val="0070C0"/>
              </a:solidFill>
            </a:endParaRPr>
          </a:p>
        </p:txBody>
      </p:sp>
      <p:cxnSp>
        <p:nvCxnSpPr>
          <p:cNvPr id="9" name="Ευθύγραμμο βέλος σύνδεσης 8">
            <a:extLst>
              <a:ext uri="{FF2B5EF4-FFF2-40B4-BE49-F238E27FC236}">
                <a16:creationId xmlns:a16="http://schemas.microsoft.com/office/drawing/2014/main" id="{15964F54-8506-42B6-AD9A-CA4EDA7A46AE}"/>
              </a:ext>
            </a:extLst>
          </p:cNvPr>
          <p:cNvCxnSpPr>
            <a:cxnSpLocks/>
          </p:cNvCxnSpPr>
          <p:nvPr/>
        </p:nvCxnSpPr>
        <p:spPr>
          <a:xfrm>
            <a:off x="4217437" y="3237816"/>
            <a:ext cx="1325334" cy="7974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Ευθύγραμμο βέλος σύνδεσης 9">
            <a:extLst>
              <a:ext uri="{FF2B5EF4-FFF2-40B4-BE49-F238E27FC236}">
                <a16:creationId xmlns:a16="http://schemas.microsoft.com/office/drawing/2014/main" id="{9E0826C8-C84F-4C6B-9F31-07B8C7B0652A}"/>
              </a:ext>
            </a:extLst>
          </p:cNvPr>
          <p:cNvCxnSpPr>
            <a:cxnSpLocks/>
          </p:cNvCxnSpPr>
          <p:nvPr/>
        </p:nvCxnSpPr>
        <p:spPr>
          <a:xfrm>
            <a:off x="2015412" y="1825074"/>
            <a:ext cx="1315617" cy="7043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85F8649-DE72-4C85-BF2C-F51A33ECA6D5}"/>
              </a:ext>
            </a:extLst>
          </p:cNvPr>
          <p:cNvSpPr txBox="1"/>
          <p:nvPr/>
        </p:nvSpPr>
        <p:spPr>
          <a:xfrm>
            <a:off x="5599142" y="4179341"/>
            <a:ext cx="1270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Solve</a:t>
            </a:r>
            <a:endParaRPr lang="el-GR" dirty="0"/>
          </a:p>
        </p:txBody>
      </p:sp>
      <p:cxnSp>
        <p:nvCxnSpPr>
          <p:cNvPr id="12" name="Ευθύγραμμο βέλος σύνδεσης 11">
            <a:extLst>
              <a:ext uri="{FF2B5EF4-FFF2-40B4-BE49-F238E27FC236}">
                <a16:creationId xmlns:a16="http://schemas.microsoft.com/office/drawing/2014/main" id="{8061350D-22D8-4C40-8FFC-5D28DCA96D80}"/>
              </a:ext>
            </a:extLst>
          </p:cNvPr>
          <p:cNvCxnSpPr>
            <a:cxnSpLocks/>
          </p:cNvCxnSpPr>
          <p:nvPr/>
        </p:nvCxnSpPr>
        <p:spPr>
          <a:xfrm>
            <a:off x="6878992" y="4929787"/>
            <a:ext cx="1425254" cy="8188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4C277A4-466D-4DFD-BCBE-669CFAEA1462}"/>
              </a:ext>
            </a:extLst>
          </p:cNvPr>
          <p:cNvSpPr txBox="1"/>
          <p:nvPr/>
        </p:nvSpPr>
        <p:spPr>
          <a:xfrm>
            <a:off x="8060869" y="5934455"/>
            <a:ext cx="1782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Visualize</a:t>
            </a:r>
            <a:endParaRPr lang="el-GR" dirty="0"/>
          </a:p>
        </p:txBody>
      </p:sp>
      <p:pic>
        <p:nvPicPr>
          <p:cNvPr id="18" name="Εικόνα 17">
            <a:extLst>
              <a:ext uri="{FF2B5EF4-FFF2-40B4-BE49-F238E27FC236}">
                <a16:creationId xmlns:a16="http://schemas.microsoft.com/office/drawing/2014/main" id="{BD818E4D-AF8D-4306-9D50-9DF208254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285" y="1052897"/>
            <a:ext cx="3138973" cy="229817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5587CE7-0385-4AD8-94BD-F02E17488FC1}"/>
              </a:ext>
            </a:extLst>
          </p:cNvPr>
          <p:cNvSpPr txBox="1"/>
          <p:nvPr/>
        </p:nvSpPr>
        <p:spPr>
          <a:xfrm>
            <a:off x="8966718" y="3844212"/>
            <a:ext cx="23365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6 DOF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Easy to draw </a:t>
            </a:r>
            <a:endParaRPr lang="el-GR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Good adaptation</a:t>
            </a:r>
            <a:endParaRPr lang="el-GR" dirty="0">
              <a:solidFill>
                <a:srgbClr val="0070C0"/>
              </a:solidFill>
            </a:endParaRPr>
          </a:p>
        </p:txBody>
      </p:sp>
      <p:sp>
        <p:nvSpPr>
          <p:cNvPr id="17" name="Τίτλος 1">
            <a:extLst>
              <a:ext uri="{FF2B5EF4-FFF2-40B4-BE49-F238E27FC236}">
                <a16:creationId xmlns:a16="http://schemas.microsoft.com/office/drawing/2014/main" id="{91B41A6D-0C02-464C-A224-C60E0B3E6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6159" y="-80904"/>
            <a:ext cx="10515600" cy="1325563"/>
          </a:xfrm>
        </p:spPr>
        <p:txBody>
          <a:bodyPr/>
          <a:lstStyle/>
          <a:p>
            <a:r>
              <a:rPr lang="el-GR" dirty="0"/>
              <a:t>                     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APPLICATION STEPS </a:t>
            </a:r>
            <a:endParaRPr lang="el-G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71C77016-0119-45F2-B5E3-EF0B153A35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7" b="9713"/>
          <a:stretch/>
        </p:blipFill>
        <p:spPr>
          <a:xfrm>
            <a:off x="365058" y="5044946"/>
            <a:ext cx="2449386" cy="15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91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301EB92C-5701-40BA-80E4-93047345BBF1}"/>
              </a:ext>
            </a:extLst>
          </p:cNvPr>
          <p:cNvSpPr/>
          <p:nvPr/>
        </p:nvSpPr>
        <p:spPr>
          <a:xfrm>
            <a:off x="0" y="0"/>
            <a:ext cx="12192000" cy="954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EDDAC6-121B-4701-A0D2-1DC9B22BA9EF}"/>
              </a:ext>
            </a:extLst>
          </p:cNvPr>
          <p:cNvSpPr txBox="1"/>
          <p:nvPr/>
        </p:nvSpPr>
        <p:spPr>
          <a:xfrm>
            <a:off x="2601685" y="74645"/>
            <a:ext cx="6988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Reliability Check</a:t>
            </a:r>
            <a:endParaRPr lang="el-GR" sz="4000" dirty="0"/>
          </a:p>
        </p:txBody>
      </p:sp>
      <p:pic>
        <p:nvPicPr>
          <p:cNvPr id="18" name="Εικόνα 17">
            <a:extLst>
              <a:ext uri="{FF2B5EF4-FFF2-40B4-BE49-F238E27FC236}">
                <a16:creationId xmlns:a16="http://schemas.microsoft.com/office/drawing/2014/main" id="{B6A92F75-82DE-4EDD-8EF2-45F21E06F5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273" y="1000007"/>
            <a:ext cx="5130081" cy="285434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242BA3-B005-4E3D-B884-48066B68C5F2}"/>
                  </a:ext>
                </a:extLst>
              </p:cNvPr>
              <p:cNvSpPr txBox="1"/>
              <p:nvPr/>
            </p:nvSpPr>
            <p:spPr>
              <a:xfrm>
                <a:off x="85344" y="2580075"/>
                <a:ext cx="3696929" cy="489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dirty="0">
                    <a:solidFill>
                      <a:srgbClr val="0070C0"/>
                    </a:solidFill>
                  </a:rPr>
                  <a:t>-</a:t>
                </a:r>
                <a:r>
                  <a:rPr lang="en-US" dirty="0">
                    <a:solidFill>
                      <a:srgbClr val="0070C0"/>
                    </a:solidFill>
                  </a:rPr>
                  <a:t> Calculations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l-G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=25</m:t>
                    </m:r>
                    <m:f>
                      <m:fPr>
                        <m:ctrlPr>
                          <a:rPr lang="el-G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Ν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242BA3-B005-4E3D-B884-48066B68C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4" y="2580075"/>
                <a:ext cx="3696929" cy="489814"/>
              </a:xfrm>
              <a:prstGeom prst="rect">
                <a:avLst/>
              </a:prstGeom>
              <a:blipFill>
                <a:blip r:embed="rId4"/>
                <a:stretch>
                  <a:fillRect l="-1320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DF47D2-9BC5-4542-A6A4-ADACCF613BA2}"/>
                  </a:ext>
                </a:extLst>
              </p:cNvPr>
              <p:cNvSpPr txBox="1"/>
              <p:nvPr/>
            </p:nvSpPr>
            <p:spPr>
              <a:xfrm>
                <a:off x="85344" y="2005957"/>
                <a:ext cx="6051441" cy="5307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dirty="0">
                    <a:solidFill>
                      <a:srgbClr val="0070C0"/>
                    </a:solidFill>
                  </a:rPr>
                  <a:t>-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 err="1">
                    <a:solidFill>
                      <a:srgbClr val="0070C0"/>
                    </a:solidFill>
                  </a:rPr>
                  <a:t>Theorytical</a:t>
                </a:r>
                <a:r>
                  <a:rPr lang="el-GR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l-G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l-G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</m:den>
                    </m:f>
                    <m:r>
                      <a:rPr lang="el-G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⇒"/>
                        <m:vertJc m:val="bot"/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=100,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=4</m:t>
                        </m:r>
                      </m:e>
                    </m:groupChr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l-G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= 25</m:t>
                    </m:r>
                    <m:f>
                      <m:fPr>
                        <m:ctrlPr>
                          <a:rPr lang="el-G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Ν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l-G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DF47D2-9BC5-4542-A6A4-ADACCF613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4" y="2005957"/>
                <a:ext cx="6051441" cy="530786"/>
              </a:xfrm>
              <a:prstGeom prst="rect">
                <a:avLst/>
              </a:prstGeom>
              <a:blipFill>
                <a:blip r:embed="rId5"/>
                <a:stretch>
                  <a:fillRect l="-806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F671368-F8C7-4835-9C4F-A3F233C43A18}"/>
              </a:ext>
            </a:extLst>
          </p:cNvPr>
          <p:cNvSpPr txBox="1"/>
          <p:nvPr/>
        </p:nvSpPr>
        <p:spPr>
          <a:xfrm>
            <a:off x="85344" y="1551075"/>
            <a:ext cx="7857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70C0"/>
                </a:solidFill>
              </a:rPr>
              <a:t>Force F=10kN</a:t>
            </a:r>
            <a:endParaRPr lang="el-GR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8E5F49-2FF3-460B-B00B-99068CED71B6}"/>
              </a:ext>
            </a:extLst>
          </p:cNvPr>
          <p:cNvSpPr txBox="1"/>
          <p:nvPr/>
        </p:nvSpPr>
        <p:spPr>
          <a:xfrm>
            <a:off x="85344" y="974356"/>
            <a:ext cx="3194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Tension</a:t>
            </a:r>
            <a:endParaRPr lang="el-GR" sz="2400" u="sn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5B2B7-EB70-4792-B0D6-B9AD0DDF3B1F}"/>
              </a:ext>
            </a:extLst>
          </p:cNvPr>
          <p:cNvSpPr txBox="1"/>
          <p:nvPr/>
        </p:nvSpPr>
        <p:spPr>
          <a:xfrm>
            <a:off x="36646" y="3748150"/>
            <a:ext cx="3194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Bend</a:t>
            </a:r>
            <a:endParaRPr lang="el-GR" sz="2400" u="sng" dirty="0"/>
          </a:p>
        </p:txBody>
      </p:sp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BD56D0DB-DA5E-4574-8F95-BFD325405E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5273" y="3734157"/>
            <a:ext cx="5130081" cy="31455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BADFB17-6EBC-451C-BF58-9C1BC67F303F}"/>
              </a:ext>
            </a:extLst>
          </p:cNvPr>
          <p:cNvSpPr txBox="1"/>
          <p:nvPr/>
        </p:nvSpPr>
        <p:spPr>
          <a:xfrm>
            <a:off x="-37097" y="4305316"/>
            <a:ext cx="38444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l-GR" dirty="0"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70C0"/>
                </a:solidFill>
              </a:rPr>
              <a:t>Bending Moment M=150.000Nmm</a:t>
            </a:r>
            <a:endParaRPr lang="el-GR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47D30D-F103-4873-8386-F4AD4D2F5ED1}"/>
                  </a:ext>
                </a:extLst>
              </p:cNvPr>
              <p:cNvSpPr txBox="1"/>
              <p:nvPr/>
            </p:nvSpPr>
            <p:spPr>
              <a:xfrm>
                <a:off x="29173" y="6007080"/>
                <a:ext cx="3696929" cy="768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rgbClr val="0070C0"/>
                    </a:solidFill>
                  </a:rPr>
                  <a:t>Calculations :</a:t>
                </a: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l-G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=22.5040</m:t>
                    </m:r>
                    <m:f>
                      <m:fPr>
                        <m:ctrlPr>
                          <a:rPr lang="el-G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Ν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47D30D-F103-4873-8386-F4AD4D2F5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73" y="6007080"/>
                <a:ext cx="3696929" cy="768287"/>
              </a:xfrm>
              <a:prstGeom prst="rect">
                <a:avLst/>
              </a:prstGeom>
              <a:blipFill>
                <a:blip r:embed="rId7"/>
                <a:stretch>
                  <a:fillRect l="-1485" t="-3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2B3A2EE-C5A4-421B-ABB2-B5E126C6E1B0}"/>
                  </a:ext>
                </a:extLst>
              </p:cNvPr>
              <p:cNvSpPr txBox="1"/>
              <p:nvPr/>
            </p:nvSpPr>
            <p:spPr>
              <a:xfrm>
                <a:off x="-37097" y="5197555"/>
                <a:ext cx="6051441" cy="563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dirty="0">
                    <a:solidFill>
                      <a:srgbClr val="0070C0"/>
                    </a:solidFill>
                  </a:rPr>
                  <a:t>-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 err="1">
                    <a:solidFill>
                      <a:srgbClr val="0070C0"/>
                    </a:solidFill>
                  </a:rPr>
                  <a:t>Theorytical</a:t>
                </a:r>
                <a:r>
                  <a:rPr lang="el-GR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l-G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2∗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den>
                    </m:f>
                    <m:r>
                      <a:rPr lang="el-G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⇒"/>
                        <m:vertJc m:val="bot"/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=100,</m:t>
                        </m:r>
                      </m:e>
                    </m:groupChr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l-G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=2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2.52</m:t>
                    </m:r>
                    <m:f>
                      <m:fPr>
                        <m:ctrlPr>
                          <a:rPr lang="el-G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Ν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l-G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2B3A2EE-C5A4-421B-ABB2-B5E126C6E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097" y="5197555"/>
                <a:ext cx="6051441" cy="563616"/>
              </a:xfrm>
              <a:prstGeom prst="rect">
                <a:avLst/>
              </a:prstGeom>
              <a:blipFill>
                <a:blip r:embed="rId8"/>
                <a:stretch>
                  <a:fillRect l="-906"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94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17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A69BBD7A-56C0-4FF3-ACD9-1129D93E8A09}"/>
              </a:ext>
            </a:extLst>
          </p:cNvPr>
          <p:cNvSpPr/>
          <p:nvPr/>
        </p:nvSpPr>
        <p:spPr>
          <a:xfrm>
            <a:off x="0" y="0"/>
            <a:ext cx="12192000" cy="954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E60222-E859-431A-9917-1A5890684DA5}"/>
              </a:ext>
            </a:extLst>
          </p:cNvPr>
          <p:cNvSpPr txBox="1"/>
          <p:nvPr/>
        </p:nvSpPr>
        <p:spPr>
          <a:xfrm>
            <a:off x="3703852" y="123307"/>
            <a:ext cx="9095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Hole Factor</a:t>
            </a:r>
            <a:endParaRPr lang="el-GR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13D259-4270-4B00-B8FD-99AD9E941CFB}"/>
              </a:ext>
            </a:extLst>
          </p:cNvPr>
          <p:cNvSpPr txBox="1"/>
          <p:nvPr/>
        </p:nvSpPr>
        <p:spPr>
          <a:xfrm>
            <a:off x="236677" y="1166929"/>
            <a:ext cx="339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High Stress concentrations</a:t>
            </a:r>
            <a:endParaRPr lang="el-GR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5CDE8-1238-4DC3-84EC-C36A7B5E9083}"/>
              </a:ext>
            </a:extLst>
          </p:cNvPr>
          <p:cNvSpPr txBox="1"/>
          <p:nvPr/>
        </p:nvSpPr>
        <p:spPr>
          <a:xfrm>
            <a:off x="236677" y="2401725"/>
            <a:ext cx="339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Large changes in geometry</a:t>
            </a:r>
            <a:endParaRPr lang="el-GR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029468-A946-4ABC-802F-6F8B603B7183}"/>
              </a:ext>
            </a:extLst>
          </p:cNvPr>
          <p:cNvSpPr txBox="1"/>
          <p:nvPr/>
        </p:nvSpPr>
        <p:spPr>
          <a:xfrm>
            <a:off x="236677" y="3429000"/>
            <a:ext cx="339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Strength Reduction</a:t>
            </a:r>
            <a:endParaRPr lang="el-GR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3DC9A3-AF47-426A-B924-0E12083C7C47}"/>
                  </a:ext>
                </a:extLst>
              </p:cNvPr>
              <p:cNvSpPr txBox="1"/>
              <p:nvPr/>
            </p:nvSpPr>
            <p:spPr>
              <a:xfrm>
                <a:off x="236677" y="4203706"/>
                <a:ext cx="6459792" cy="5051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l-G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𝜊𝜈</m:t>
                            </m:r>
                          </m:sub>
                        </m:sSub>
                      </m:den>
                    </m:f>
                  </m:oMath>
                </a14:m>
                <a:endParaRPr lang="el-GR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3DC9A3-AF47-426A-B924-0E12083C7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77" y="4203706"/>
                <a:ext cx="6459792" cy="505138"/>
              </a:xfrm>
              <a:prstGeom prst="rect">
                <a:avLst/>
              </a:prstGeom>
              <a:blipFill>
                <a:blip r:embed="rId3"/>
                <a:stretch>
                  <a:fillRect l="-660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Εικόνα 8">
            <a:extLst>
              <a:ext uri="{FF2B5EF4-FFF2-40B4-BE49-F238E27FC236}">
                <a16:creationId xmlns:a16="http://schemas.microsoft.com/office/drawing/2014/main" id="{AC3C3005-DD40-482E-A602-CF7CA78A7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139" y="3429000"/>
            <a:ext cx="6952861" cy="20308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C52B20-BF5B-408D-B889-7E7B330487B9}"/>
              </a:ext>
            </a:extLst>
          </p:cNvPr>
          <p:cNvSpPr txBox="1"/>
          <p:nvPr/>
        </p:nvSpPr>
        <p:spPr>
          <a:xfrm>
            <a:off x="4904139" y="3510331"/>
            <a:ext cx="1694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TENSION</a:t>
            </a:r>
            <a:endParaRPr lang="el-GR" sz="2000" b="1" dirty="0"/>
          </a:p>
        </p:txBody>
      </p:sp>
      <p:cxnSp>
        <p:nvCxnSpPr>
          <p:cNvPr id="12" name="Ευθύγραμμο βέλος σύνδεσης 11">
            <a:extLst>
              <a:ext uri="{FF2B5EF4-FFF2-40B4-BE49-F238E27FC236}">
                <a16:creationId xmlns:a16="http://schemas.microsoft.com/office/drawing/2014/main" id="{E1828365-5A6F-476B-8CAB-75294F1D80DC}"/>
              </a:ext>
            </a:extLst>
          </p:cNvPr>
          <p:cNvCxnSpPr/>
          <p:nvPr/>
        </p:nvCxnSpPr>
        <p:spPr>
          <a:xfrm>
            <a:off x="2450592" y="4511040"/>
            <a:ext cx="154838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440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A69BBD7A-56C0-4FF3-ACD9-1129D93E8A09}"/>
              </a:ext>
            </a:extLst>
          </p:cNvPr>
          <p:cNvSpPr/>
          <p:nvPr/>
        </p:nvSpPr>
        <p:spPr>
          <a:xfrm>
            <a:off x="0" y="0"/>
            <a:ext cx="12192000" cy="954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E60222-E859-431A-9917-1A5890684DA5}"/>
              </a:ext>
            </a:extLst>
          </p:cNvPr>
          <p:cNvSpPr txBox="1"/>
          <p:nvPr/>
        </p:nvSpPr>
        <p:spPr>
          <a:xfrm>
            <a:off x="3703852" y="123307"/>
            <a:ext cx="9095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HOLE FACTOR</a:t>
            </a:r>
            <a:endParaRPr lang="el-GR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0245FD-2F13-4709-88A7-336A16131151}"/>
              </a:ext>
            </a:extLst>
          </p:cNvPr>
          <p:cNvSpPr txBox="1"/>
          <p:nvPr/>
        </p:nvSpPr>
        <p:spPr>
          <a:xfrm>
            <a:off x="460686" y="1307711"/>
            <a:ext cx="1694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BEND</a:t>
            </a:r>
            <a:endParaRPr lang="el-GR" sz="2000" b="1" dirty="0"/>
          </a:p>
        </p:txBody>
      </p:sp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0C3A2ED6-FDDC-4FD2-91FF-A2DB222671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634" y="1174463"/>
            <a:ext cx="3916680" cy="54254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0AF751D-45E0-4943-B61C-8C35D348EF2D}"/>
                  </a:ext>
                </a:extLst>
              </p:cNvPr>
              <p:cNvSpPr txBox="1"/>
              <p:nvPr/>
            </p:nvSpPr>
            <p:spPr>
              <a:xfrm>
                <a:off x="717464" y="2061032"/>
                <a:ext cx="4267200" cy="2396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𝒕𝒈𝑩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num>
                            <m:den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den>
                          </m:f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num>
                                <m:den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=3−0.631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+4.007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=−5.083+4.067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−2.795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=2.114−1.682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−0.273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l-GR" dirty="0"/>
              </a:p>
              <a:p>
                <a:endParaRPr lang="el-GR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0AF751D-45E0-4943-B61C-8C35D348E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64" y="2061032"/>
                <a:ext cx="4267200" cy="23968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0EB43E5-E53A-47C0-8F4A-C7DD375BD348}"/>
                  </a:ext>
                </a:extLst>
              </p:cNvPr>
              <p:cNvSpPr txBox="1"/>
              <p:nvPr/>
            </p:nvSpPr>
            <p:spPr>
              <a:xfrm>
                <a:off x="717464" y="4363783"/>
                <a:ext cx="3746091" cy="1171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𝒏𝒐𝒎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𝟔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num>
                      <m:den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den>
                    </m:f>
                  </m:oMath>
                </a14:m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l-GR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𝒕𝒈𝑩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l-G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b="1" i="1" smtClean="0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𝒎𝒂𝒙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l-G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b="1" i="1" smtClean="0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𝒏𝒐𝒎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1" dirty="0"/>
                  <a:t> </a:t>
                </a:r>
                <a:endParaRPr lang="el-GR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0EB43E5-E53A-47C0-8F4A-C7DD375BD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64" y="4363783"/>
                <a:ext cx="3746091" cy="1171539"/>
              </a:xfrm>
              <a:prstGeom prst="rect">
                <a:avLst/>
              </a:prstGeom>
              <a:blipFill>
                <a:blip r:embed="rId5"/>
                <a:stretch>
                  <a:fillRect l="-1140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9750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07966694-D51A-4D22-A1C2-06F0C1837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661" y="1972596"/>
            <a:ext cx="3964917" cy="2973688"/>
          </a:xfrm>
          <a:prstGeom prst="rect">
            <a:avLst/>
          </a:prstGeom>
        </p:spPr>
      </p:pic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301EB92C-5701-40BA-80E4-93047345BBF1}"/>
              </a:ext>
            </a:extLst>
          </p:cNvPr>
          <p:cNvSpPr/>
          <p:nvPr/>
        </p:nvSpPr>
        <p:spPr>
          <a:xfrm>
            <a:off x="0" y="0"/>
            <a:ext cx="12192000" cy="954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EDDAC6-121B-4701-A0D2-1DC9B22BA9EF}"/>
              </a:ext>
            </a:extLst>
          </p:cNvPr>
          <p:cNvSpPr txBox="1"/>
          <p:nvPr/>
        </p:nvSpPr>
        <p:spPr>
          <a:xfrm>
            <a:off x="2481943" y="123307"/>
            <a:ext cx="9095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RESULTS - TENSION</a:t>
            </a:r>
            <a:endParaRPr lang="el-GR" sz="4000" dirty="0"/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1FD8BA67-828A-4254-ADB1-08899E747E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78" y="1968306"/>
            <a:ext cx="3883743" cy="2912807"/>
          </a:xfrm>
          <a:prstGeom prst="rect">
            <a:avLst/>
          </a:prstGeom>
        </p:spPr>
      </p:pic>
      <p:pic>
        <p:nvPicPr>
          <p:cNvPr id="10" name="Εικόνα 9">
            <a:extLst>
              <a:ext uri="{FF2B5EF4-FFF2-40B4-BE49-F238E27FC236}">
                <a16:creationId xmlns:a16="http://schemas.microsoft.com/office/drawing/2014/main" id="{89B0A069-64DA-491B-8F28-0475506210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249" y="1972596"/>
            <a:ext cx="3883742" cy="2912807"/>
          </a:xfrm>
          <a:prstGeom prst="rect">
            <a:avLst/>
          </a:prstGeom>
        </p:spPr>
      </p:pic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6BC060E6-C4E4-4BCD-B1B4-7021232111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3992" y="1968306"/>
            <a:ext cx="3883742" cy="29128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E1DCEC-7404-4D74-8CF8-1765B555E545}"/>
              </a:ext>
            </a:extLst>
          </p:cNvPr>
          <p:cNvSpPr txBox="1"/>
          <p:nvPr/>
        </p:nvSpPr>
        <p:spPr>
          <a:xfrm>
            <a:off x="4818056" y="1077807"/>
            <a:ext cx="1494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 =20kN</a:t>
            </a:r>
            <a:endParaRPr lang="el-GR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CD7FA9-5C42-49D0-BB4C-31154AF32765}"/>
              </a:ext>
            </a:extLst>
          </p:cNvPr>
          <p:cNvSpPr txBox="1"/>
          <p:nvPr/>
        </p:nvSpPr>
        <p:spPr>
          <a:xfrm>
            <a:off x="270637" y="1077807"/>
            <a:ext cx="2211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Displacements </a:t>
            </a:r>
            <a:endParaRPr lang="el-GR" sz="2400" b="1" dirty="0"/>
          </a:p>
        </p:txBody>
      </p:sp>
    </p:spTree>
    <p:extLst>
      <p:ext uri="{BB962C8B-B14F-4D97-AF65-F5344CB8AC3E}">
        <p14:creationId xmlns:p14="http://schemas.microsoft.com/office/powerpoint/2010/main" val="54445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AB1ACB8C-A8A1-4E4F-A139-31213D1A74FE}"/>
              </a:ext>
            </a:extLst>
          </p:cNvPr>
          <p:cNvSpPr/>
          <p:nvPr/>
        </p:nvSpPr>
        <p:spPr>
          <a:xfrm>
            <a:off x="0" y="0"/>
            <a:ext cx="12192000" cy="954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FB3F91-EE25-4F78-80BF-11129EB8E0E8}"/>
              </a:ext>
            </a:extLst>
          </p:cNvPr>
          <p:cNvSpPr txBox="1"/>
          <p:nvPr/>
        </p:nvSpPr>
        <p:spPr>
          <a:xfrm>
            <a:off x="2481943" y="123307"/>
            <a:ext cx="90957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RESULTS - TENSION</a:t>
            </a:r>
            <a:endParaRPr lang="el-GR" sz="4000" dirty="0"/>
          </a:p>
          <a:p>
            <a:endParaRPr lang="el-GR" sz="4000" dirty="0"/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1C77E908-0AD6-479F-968C-B978B400D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03" y="3890620"/>
            <a:ext cx="3251384" cy="2680565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D2173325-64C4-4428-B90B-A408ED4EE5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303" y="1204791"/>
            <a:ext cx="3411793" cy="2558845"/>
          </a:xfrm>
          <a:prstGeom prst="rect">
            <a:avLst/>
          </a:prstGeom>
        </p:spPr>
      </p:pic>
      <p:pic>
        <p:nvPicPr>
          <p:cNvPr id="9" name="Εικόνα 8">
            <a:extLst>
              <a:ext uri="{FF2B5EF4-FFF2-40B4-BE49-F238E27FC236}">
                <a16:creationId xmlns:a16="http://schemas.microsoft.com/office/drawing/2014/main" id="{C845E153-3564-4FA4-8C6D-85B6205A02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0103" y="1138474"/>
            <a:ext cx="3411793" cy="2558845"/>
          </a:xfrm>
          <a:prstGeom prst="rect">
            <a:avLst/>
          </a:prstGeom>
        </p:spPr>
      </p:pic>
      <p:pic>
        <p:nvPicPr>
          <p:cNvPr id="10" name="Εικόνα 9">
            <a:extLst>
              <a:ext uri="{FF2B5EF4-FFF2-40B4-BE49-F238E27FC236}">
                <a16:creationId xmlns:a16="http://schemas.microsoft.com/office/drawing/2014/main" id="{709EA6EF-D62D-4E98-BA17-557B9D4F7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8929" y="1138473"/>
            <a:ext cx="3411793" cy="25588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9C855E-CBC8-4236-ABD3-A31098ACB990}"/>
              </a:ext>
            </a:extLst>
          </p:cNvPr>
          <p:cNvSpPr txBox="1"/>
          <p:nvPr/>
        </p:nvSpPr>
        <p:spPr>
          <a:xfrm>
            <a:off x="5707875" y="4460104"/>
            <a:ext cx="2561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Deforamtions</a:t>
            </a:r>
            <a:endParaRPr lang="el-GR" sz="2400" b="1" dirty="0"/>
          </a:p>
        </p:txBody>
      </p:sp>
    </p:spTree>
    <p:extLst>
      <p:ext uri="{BB962C8B-B14F-4D97-AF65-F5344CB8AC3E}">
        <p14:creationId xmlns:p14="http://schemas.microsoft.com/office/powerpoint/2010/main" val="4157239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F143CA0A-C2BF-4326-9AF3-2F1F8F8667A8}"/>
              </a:ext>
            </a:extLst>
          </p:cNvPr>
          <p:cNvSpPr/>
          <p:nvPr/>
        </p:nvSpPr>
        <p:spPr>
          <a:xfrm>
            <a:off x="0" y="0"/>
            <a:ext cx="12192000" cy="954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38A387E5-D3A3-4148-AC7A-3EC64813E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30" y="-46904"/>
            <a:ext cx="10515600" cy="1325563"/>
          </a:xfrm>
        </p:spPr>
        <p:txBody>
          <a:bodyPr/>
          <a:lstStyle/>
          <a:p>
            <a:r>
              <a:rPr lang="el-GR" dirty="0"/>
              <a:t>                     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endParaRPr lang="el-G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A97192-B1F9-478E-BD40-CB604EA44C2B}"/>
              </a:ext>
            </a:extLst>
          </p:cNvPr>
          <p:cNvSpPr txBox="1"/>
          <p:nvPr/>
        </p:nvSpPr>
        <p:spPr>
          <a:xfrm>
            <a:off x="1007707" y="1838131"/>
            <a:ext cx="106089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THE METHOD</a:t>
            </a:r>
            <a:endParaRPr lang="el-GR" sz="2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sz="2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400" dirty="0">
                <a:solidFill>
                  <a:srgbClr val="0070C0"/>
                </a:solidFill>
              </a:rPr>
              <a:t>3</a:t>
            </a:r>
            <a:r>
              <a:rPr lang="en-US" sz="2400" dirty="0">
                <a:solidFill>
                  <a:srgbClr val="0070C0"/>
                </a:solidFill>
              </a:rPr>
              <a:t>D</a:t>
            </a:r>
            <a:r>
              <a:rPr lang="el-GR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rgbClr val="0070C0"/>
                </a:solidFill>
              </a:rPr>
              <a:t>truss Crane and frame (truss – beam) Crane </a:t>
            </a:r>
            <a:endParaRPr lang="el-GR" sz="2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sz="2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2D Plate with Hole </a:t>
            </a:r>
            <a:endParaRPr lang="el-GR" sz="2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sz="24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Optimization of the Results</a:t>
            </a:r>
            <a:endParaRPr lang="el-GR" sz="24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l-GR" sz="24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General Conclusions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61373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AB1ACB8C-A8A1-4E4F-A139-31213D1A74FE}"/>
              </a:ext>
            </a:extLst>
          </p:cNvPr>
          <p:cNvSpPr/>
          <p:nvPr/>
        </p:nvSpPr>
        <p:spPr>
          <a:xfrm>
            <a:off x="0" y="0"/>
            <a:ext cx="12192000" cy="954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FB3F91-EE25-4F78-80BF-11129EB8E0E8}"/>
              </a:ext>
            </a:extLst>
          </p:cNvPr>
          <p:cNvSpPr txBox="1"/>
          <p:nvPr/>
        </p:nvSpPr>
        <p:spPr>
          <a:xfrm>
            <a:off x="3219061" y="123307"/>
            <a:ext cx="9095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RESULTS - TENSION</a:t>
            </a:r>
            <a:endParaRPr lang="el-GR" sz="4000" dirty="0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FBBE2A47-FB98-4360-92DB-117EC8B1C6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954501"/>
            <a:ext cx="3887020" cy="2915265"/>
          </a:xfrm>
          <a:prstGeom prst="rect">
            <a:avLst/>
          </a:prstGeom>
        </p:spPr>
      </p:pic>
      <p:pic>
        <p:nvPicPr>
          <p:cNvPr id="10" name="Εικόνα 9">
            <a:extLst>
              <a:ext uri="{FF2B5EF4-FFF2-40B4-BE49-F238E27FC236}">
                <a16:creationId xmlns:a16="http://schemas.microsoft.com/office/drawing/2014/main" id="{925FBE2C-4202-43EF-A561-3A55C2D88C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87021" y="954502"/>
            <a:ext cx="3887020" cy="2915265"/>
          </a:xfrm>
          <a:prstGeom prst="rect">
            <a:avLst/>
          </a:prstGeom>
        </p:spPr>
      </p:pic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5EB961C1-A085-497F-8981-AAC2D21EE9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4041" y="954502"/>
            <a:ext cx="3887020" cy="2915265"/>
          </a:xfrm>
          <a:prstGeom prst="rect">
            <a:avLst/>
          </a:prstGeom>
        </p:spPr>
      </p:pic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CBC9BA12-5C2C-48C8-8B3D-62DB791381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4041" y="3942735"/>
            <a:ext cx="3887020" cy="291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919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07966694-D51A-4D22-A1C2-06F0C1837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9661" y="1972596"/>
            <a:ext cx="3964917" cy="2973687"/>
          </a:xfrm>
          <a:prstGeom prst="rect">
            <a:avLst/>
          </a:prstGeom>
        </p:spPr>
      </p:pic>
      <p:pic>
        <p:nvPicPr>
          <p:cNvPr id="10" name="Εικόνα 9">
            <a:extLst>
              <a:ext uri="{FF2B5EF4-FFF2-40B4-BE49-F238E27FC236}">
                <a16:creationId xmlns:a16="http://schemas.microsoft.com/office/drawing/2014/main" id="{89B0A069-64DA-491B-8F28-0475506210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249" y="1972596"/>
            <a:ext cx="3883742" cy="2912807"/>
          </a:xfrm>
          <a:prstGeom prst="rect">
            <a:avLst/>
          </a:prstGeom>
        </p:spPr>
      </p:pic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301EB92C-5701-40BA-80E4-93047345BBF1}"/>
              </a:ext>
            </a:extLst>
          </p:cNvPr>
          <p:cNvSpPr/>
          <p:nvPr/>
        </p:nvSpPr>
        <p:spPr>
          <a:xfrm>
            <a:off x="0" y="0"/>
            <a:ext cx="12192000" cy="954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1FD8BA67-828A-4254-ADB1-08899E747E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78" y="1968306"/>
            <a:ext cx="3883743" cy="2912807"/>
          </a:xfrm>
          <a:prstGeom prst="rect">
            <a:avLst/>
          </a:prstGeom>
        </p:spPr>
      </p:pic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6BC060E6-C4E4-4BCD-B1B4-7021232111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3992" y="1968306"/>
            <a:ext cx="4134214" cy="29822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E1DCEC-7404-4D74-8CF8-1765B555E545}"/>
              </a:ext>
            </a:extLst>
          </p:cNvPr>
          <p:cNvSpPr txBox="1"/>
          <p:nvPr/>
        </p:nvSpPr>
        <p:spPr>
          <a:xfrm>
            <a:off x="4818056" y="1077807"/>
            <a:ext cx="4689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dirty="0"/>
              <a:t>Μ</a:t>
            </a:r>
            <a:r>
              <a:rPr lang="en-US" sz="2400" b="1" dirty="0"/>
              <a:t> =</a:t>
            </a:r>
            <a:r>
              <a:rPr lang="el-GR" sz="2400" b="1" dirty="0"/>
              <a:t>150 </a:t>
            </a:r>
            <a:r>
              <a:rPr lang="en-US" sz="2400" b="1" dirty="0" err="1"/>
              <a:t>kNmm</a:t>
            </a:r>
            <a:endParaRPr lang="el-GR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CD7FA9-5C42-49D0-BB4C-31154AF32765}"/>
              </a:ext>
            </a:extLst>
          </p:cNvPr>
          <p:cNvSpPr txBox="1"/>
          <p:nvPr/>
        </p:nvSpPr>
        <p:spPr>
          <a:xfrm>
            <a:off x="270637" y="1077807"/>
            <a:ext cx="2211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Displacements</a:t>
            </a:r>
            <a:endParaRPr lang="el-GR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6D409F-6D41-41DD-8F42-26D90F8FE3DC}"/>
              </a:ext>
            </a:extLst>
          </p:cNvPr>
          <p:cNvSpPr txBox="1"/>
          <p:nvPr/>
        </p:nvSpPr>
        <p:spPr>
          <a:xfrm>
            <a:off x="3406176" y="123307"/>
            <a:ext cx="9095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RESULTS - BENDING</a:t>
            </a:r>
            <a:endParaRPr lang="el-GR" sz="4000" dirty="0"/>
          </a:p>
        </p:txBody>
      </p:sp>
    </p:spTree>
    <p:extLst>
      <p:ext uri="{BB962C8B-B14F-4D97-AF65-F5344CB8AC3E}">
        <p14:creationId xmlns:p14="http://schemas.microsoft.com/office/powerpoint/2010/main" val="190758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AB1ACB8C-A8A1-4E4F-A139-31213D1A74FE}"/>
              </a:ext>
            </a:extLst>
          </p:cNvPr>
          <p:cNvSpPr/>
          <p:nvPr/>
        </p:nvSpPr>
        <p:spPr>
          <a:xfrm>
            <a:off x="0" y="0"/>
            <a:ext cx="12192000" cy="954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FB3F91-EE25-4F78-80BF-11129EB8E0E8}"/>
              </a:ext>
            </a:extLst>
          </p:cNvPr>
          <p:cNvSpPr txBox="1"/>
          <p:nvPr/>
        </p:nvSpPr>
        <p:spPr>
          <a:xfrm>
            <a:off x="3406176" y="123307"/>
            <a:ext cx="9095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RESULTS - BENDING</a:t>
            </a:r>
            <a:endParaRPr lang="el-GR" sz="4000" dirty="0"/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1C77E908-0AD6-479F-968C-B978B400D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303" y="3880787"/>
            <a:ext cx="2436419" cy="2977213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D2173325-64C4-4428-B90B-A408ED4EE5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303" y="1204791"/>
            <a:ext cx="3411793" cy="2558845"/>
          </a:xfrm>
          <a:prstGeom prst="rect">
            <a:avLst/>
          </a:prstGeom>
        </p:spPr>
      </p:pic>
      <p:pic>
        <p:nvPicPr>
          <p:cNvPr id="9" name="Εικόνα 8">
            <a:extLst>
              <a:ext uri="{FF2B5EF4-FFF2-40B4-BE49-F238E27FC236}">
                <a16:creationId xmlns:a16="http://schemas.microsoft.com/office/drawing/2014/main" id="{C845E153-3564-4FA4-8C6D-85B6205A02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0103" y="1138474"/>
            <a:ext cx="3411793" cy="2558845"/>
          </a:xfrm>
          <a:prstGeom prst="rect">
            <a:avLst/>
          </a:prstGeom>
        </p:spPr>
      </p:pic>
      <p:pic>
        <p:nvPicPr>
          <p:cNvPr id="10" name="Εικόνα 9">
            <a:extLst>
              <a:ext uri="{FF2B5EF4-FFF2-40B4-BE49-F238E27FC236}">
                <a16:creationId xmlns:a16="http://schemas.microsoft.com/office/drawing/2014/main" id="{709EA6EF-D62D-4E98-BA17-557B9D4F7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8929" y="1138473"/>
            <a:ext cx="3411793" cy="25588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9C855E-CBC8-4236-ABD3-A31098ACB990}"/>
              </a:ext>
            </a:extLst>
          </p:cNvPr>
          <p:cNvSpPr txBox="1"/>
          <p:nvPr/>
        </p:nvSpPr>
        <p:spPr>
          <a:xfrm>
            <a:off x="5707875" y="4460104"/>
            <a:ext cx="2561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Deformation</a:t>
            </a:r>
            <a:endParaRPr lang="el-GR" sz="2400" b="1" dirty="0"/>
          </a:p>
        </p:txBody>
      </p:sp>
    </p:spTree>
    <p:extLst>
      <p:ext uri="{BB962C8B-B14F-4D97-AF65-F5344CB8AC3E}">
        <p14:creationId xmlns:p14="http://schemas.microsoft.com/office/powerpoint/2010/main" val="326420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Εικόνα 9">
            <a:extLst>
              <a:ext uri="{FF2B5EF4-FFF2-40B4-BE49-F238E27FC236}">
                <a16:creationId xmlns:a16="http://schemas.microsoft.com/office/drawing/2014/main" id="{925FBE2C-4202-43EF-A561-3A55C2D88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87021" y="954502"/>
            <a:ext cx="3887020" cy="2915265"/>
          </a:xfrm>
          <a:prstGeom prst="rect">
            <a:avLst/>
          </a:prstGeom>
        </p:spPr>
      </p:pic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5EB961C1-A085-497F-8981-AAC2D21EE9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4041" y="954502"/>
            <a:ext cx="3887020" cy="2915265"/>
          </a:xfrm>
          <a:prstGeom prst="rect">
            <a:avLst/>
          </a:prstGeom>
        </p:spPr>
      </p:pic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CBC9BA12-5C2C-48C8-8B3D-62DB791381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4041" y="3942735"/>
            <a:ext cx="3887020" cy="2915265"/>
          </a:xfrm>
          <a:prstGeom prst="rect">
            <a:avLst/>
          </a:prstGeom>
        </p:spPr>
      </p:pic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8CF2218F-C72A-44D2-9E37-4B072C3D6A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9" r="11419"/>
          <a:stretch/>
        </p:blipFill>
        <p:spPr>
          <a:xfrm>
            <a:off x="6096000" y="954499"/>
            <a:ext cx="6073668" cy="5903500"/>
          </a:xfrm>
          <a:prstGeom prst="rect">
            <a:avLst/>
          </a:prstGeom>
        </p:spPr>
      </p:pic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AB1ACB8C-A8A1-4E4F-A139-31213D1A74FE}"/>
              </a:ext>
            </a:extLst>
          </p:cNvPr>
          <p:cNvSpPr/>
          <p:nvPr/>
        </p:nvSpPr>
        <p:spPr>
          <a:xfrm>
            <a:off x="0" y="0"/>
            <a:ext cx="12192000" cy="954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FBBE2A47-FB98-4360-92DB-117EC8B1C6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954501"/>
            <a:ext cx="3887020" cy="2915265"/>
          </a:xfrm>
          <a:prstGeom prst="rect">
            <a:avLst/>
          </a:prstGeom>
        </p:spPr>
      </p:pic>
      <p:pic>
        <p:nvPicPr>
          <p:cNvPr id="16" name="Εικόνα 15">
            <a:extLst>
              <a:ext uri="{FF2B5EF4-FFF2-40B4-BE49-F238E27FC236}">
                <a16:creationId xmlns:a16="http://schemas.microsoft.com/office/drawing/2014/main" id="{BB42FB4C-1E54-4DC5-862B-C36FAF4E88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32" y="954498"/>
            <a:ext cx="6073668" cy="59035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E08E73-C41A-448D-9469-BF0BBE687B16}"/>
              </a:ext>
            </a:extLst>
          </p:cNvPr>
          <p:cNvSpPr txBox="1"/>
          <p:nvPr/>
        </p:nvSpPr>
        <p:spPr>
          <a:xfrm>
            <a:off x="3406176" y="123307"/>
            <a:ext cx="9095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RESULTS - BENDING</a:t>
            </a:r>
            <a:endParaRPr lang="el-GR" sz="4000" dirty="0"/>
          </a:p>
        </p:txBody>
      </p:sp>
    </p:spTree>
    <p:extLst>
      <p:ext uri="{BB962C8B-B14F-4D97-AF65-F5344CB8AC3E}">
        <p14:creationId xmlns:p14="http://schemas.microsoft.com/office/powerpoint/2010/main" val="85940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A69BBD7A-56C0-4FF3-ACD9-1129D93E8A09}"/>
              </a:ext>
            </a:extLst>
          </p:cNvPr>
          <p:cNvSpPr/>
          <p:nvPr/>
        </p:nvSpPr>
        <p:spPr>
          <a:xfrm>
            <a:off x="0" y="0"/>
            <a:ext cx="12192000" cy="954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E60222-E859-431A-9917-1A5890684DA5}"/>
              </a:ext>
            </a:extLst>
          </p:cNvPr>
          <p:cNvSpPr txBox="1"/>
          <p:nvPr/>
        </p:nvSpPr>
        <p:spPr>
          <a:xfrm>
            <a:off x="1292352" y="123307"/>
            <a:ext cx="10108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POST – PROCESSING RESULTS FOR TENSION</a:t>
            </a:r>
            <a:endParaRPr lang="el-GR" sz="4000" dirty="0"/>
          </a:p>
        </p:txBody>
      </p:sp>
      <p:graphicFrame>
        <p:nvGraphicFramePr>
          <p:cNvPr id="7" name="Πίνακας 6">
            <a:extLst>
              <a:ext uri="{FF2B5EF4-FFF2-40B4-BE49-F238E27FC236}">
                <a16:creationId xmlns:a16="http://schemas.microsoft.com/office/drawing/2014/main" id="{ABAD3C58-379C-4291-8D4B-E39920138B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030384"/>
              </p:ext>
            </p:extLst>
          </p:nvPr>
        </p:nvGraphicFramePr>
        <p:xfrm>
          <a:off x="0" y="954500"/>
          <a:ext cx="2674375" cy="52201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89471">
                  <a:extLst>
                    <a:ext uri="{9D8B030D-6E8A-4147-A177-3AD203B41FA5}">
                      <a16:colId xmlns:a16="http://schemas.microsoft.com/office/drawing/2014/main" val="2372702111"/>
                    </a:ext>
                  </a:extLst>
                </a:gridCol>
                <a:gridCol w="884904">
                  <a:extLst>
                    <a:ext uri="{9D8B030D-6E8A-4147-A177-3AD203B41FA5}">
                      <a16:colId xmlns:a16="http://schemas.microsoft.com/office/drawing/2014/main" val="3426020607"/>
                    </a:ext>
                  </a:extLst>
                </a:gridCol>
              </a:tblGrid>
              <a:tr h="391796">
                <a:tc>
                  <a:txBody>
                    <a:bodyPr/>
                    <a:lstStyle/>
                    <a:p>
                      <a:pPr algn="l" fontAlgn="b"/>
                      <a:r>
                        <a:rPr lang="el-G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Θεωρητικά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02483778"/>
                  </a:ext>
                </a:extLst>
              </a:tr>
              <a:tr h="40846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FORCE</a:t>
                      </a:r>
                      <a:r>
                        <a:rPr lang="el-G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[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]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20856753"/>
                  </a:ext>
                </a:extLst>
              </a:tr>
              <a:tr h="40846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DIAMETER</a:t>
                      </a:r>
                      <a:r>
                        <a:rPr lang="el-G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[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mm]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86783441"/>
                  </a:ext>
                </a:extLst>
              </a:tr>
              <a:tr h="40846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NOMINAL</a:t>
                      </a:r>
                      <a:r>
                        <a:rPr lang="el-G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N/mm2]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69,63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75531558"/>
                  </a:ext>
                </a:extLst>
              </a:tr>
              <a:tr h="40846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</a:t>
                      </a:r>
                      <a:r>
                        <a:rPr lang="el-G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[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N/mm2]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165,1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61638253"/>
                  </a:ext>
                </a:extLst>
              </a:tr>
              <a:tr h="371855">
                <a:tc>
                  <a:txBody>
                    <a:bodyPr/>
                    <a:lstStyle/>
                    <a:p>
                      <a:pPr algn="l" fontAlgn="b"/>
                      <a:r>
                        <a:rPr lang="el-G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54531134"/>
                  </a:ext>
                </a:extLst>
              </a:tr>
              <a:tr h="408465">
                <a:tc>
                  <a:txBody>
                    <a:bodyPr/>
                    <a:lstStyle/>
                    <a:p>
                      <a:pPr algn="l" fontAlgn="b"/>
                      <a:r>
                        <a:rPr lang="el-G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Υπολοισμένα (Πριν)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59763803"/>
                  </a:ext>
                </a:extLst>
              </a:tr>
              <a:tr h="40846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NOMINAL</a:t>
                      </a:r>
                      <a:r>
                        <a:rPr lang="el-G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N/mm2]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69,63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75448412"/>
                  </a:ext>
                </a:extLst>
              </a:tr>
              <a:tr h="40846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</a:t>
                      </a:r>
                      <a:r>
                        <a:rPr lang="el-G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[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N/mm2]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162,95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39700141"/>
                  </a:ext>
                </a:extLst>
              </a:tr>
              <a:tr h="371855">
                <a:tc>
                  <a:txBody>
                    <a:bodyPr/>
                    <a:lstStyle/>
                    <a:p>
                      <a:pPr algn="l" fontAlgn="b"/>
                      <a:r>
                        <a:rPr lang="el-G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40252887"/>
                  </a:ext>
                </a:extLst>
              </a:tr>
              <a:tr h="408465">
                <a:tc>
                  <a:txBody>
                    <a:bodyPr/>
                    <a:lstStyle/>
                    <a:p>
                      <a:pPr algn="l" fontAlgn="b"/>
                      <a:r>
                        <a:rPr lang="el-G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Υπολοισμένα (Μετά)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9281138"/>
                  </a:ext>
                </a:extLst>
              </a:tr>
              <a:tr h="40846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NOMINAL</a:t>
                      </a:r>
                      <a:r>
                        <a:rPr lang="el-G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N/mm2]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69,63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1465235"/>
                  </a:ext>
                </a:extLst>
              </a:tr>
              <a:tr h="408465">
                <a:tc>
                  <a:txBody>
                    <a:bodyPr/>
                    <a:lstStyle/>
                    <a:p>
                      <a:pPr algn="l" fontAlgn="b"/>
                      <a:r>
                        <a:rPr lang="el-G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Μέγιστη       [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N/mm2]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173,8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39629304"/>
                  </a:ext>
                </a:extLst>
              </a:tr>
            </a:tbl>
          </a:graphicData>
        </a:graphic>
      </p:graphicFrame>
      <p:graphicFrame>
        <p:nvGraphicFramePr>
          <p:cNvPr id="6" name="Γράφημα 5">
            <a:extLst>
              <a:ext uri="{FF2B5EF4-FFF2-40B4-BE49-F238E27FC236}">
                <a16:creationId xmlns:a16="http://schemas.microsoft.com/office/drawing/2014/main" id="{6AB8D9AF-25EF-4F40-9865-30053B41CA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0198493"/>
              </p:ext>
            </p:extLst>
          </p:nvPr>
        </p:nvGraphicFramePr>
        <p:xfrm>
          <a:off x="2674375" y="954500"/>
          <a:ext cx="9517626" cy="59278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3935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A69BBD7A-56C0-4FF3-ACD9-1129D93E8A09}"/>
              </a:ext>
            </a:extLst>
          </p:cNvPr>
          <p:cNvSpPr/>
          <p:nvPr/>
        </p:nvSpPr>
        <p:spPr>
          <a:xfrm>
            <a:off x="0" y="0"/>
            <a:ext cx="12192000" cy="954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E60222-E859-431A-9917-1A5890684DA5}"/>
              </a:ext>
            </a:extLst>
          </p:cNvPr>
          <p:cNvSpPr txBox="1"/>
          <p:nvPr/>
        </p:nvSpPr>
        <p:spPr>
          <a:xfrm>
            <a:off x="1475232" y="123307"/>
            <a:ext cx="104419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POST – PROCESSING RESULTS FOR BENDING</a:t>
            </a:r>
            <a:endParaRPr lang="el-GR" sz="4000" dirty="0"/>
          </a:p>
        </p:txBody>
      </p:sp>
      <p:graphicFrame>
        <p:nvGraphicFramePr>
          <p:cNvPr id="4" name="Γράφημα 3">
            <a:extLst>
              <a:ext uri="{FF2B5EF4-FFF2-40B4-BE49-F238E27FC236}">
                <a16:creationId xmlns:a16="http://schemas.microsoft.com/office/drawing/2014/main" id="{4E25A4FB-90B5-42E1-909A-7C9B9E1A41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6817053"/>
              </p:ext>
            </p:extLst>
          </p:nvPr>
        </p:nvGraphicFramePr>
        <p:xfrm>
          <a:off x="2546555" y="954500"/>
          <a:ext cx="9645445" cy="590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Πίνακας 6">
            <a:extLst>
              <a:ext uri="{FF2B5EF4-FFF2-40B4-BE49-F238E27FC236}">
                <a16:creationId xmlns:a16="http://schemas.microsoft.com/office/drawing/2014/main" id="{ABAD3C58-379C-4291-8D4B-E39920138B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787097"/>
              </p:ext>
            </p:extLst>
          </p:nvPr>
        </p:nvGraphicFramePr>
        <p:xfrm>
          <a:off x="0" y="954500"/>
          <a:ext cx="2674374" cy="49490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89471">
                  <a:extLst>
                    <a:ext uri="{9D8B030D-6E8A-4147-A177-3AD203B41FA5}">
                      <a16:colId xmlns:a16="http://schemas.microsoft.com/office/drawing/2014/main" val="2372702111"/>
                    </a:ext>
                  </a:extLst>
                </a:gridCol>
                <a:gridCol w="884903">
                  <a:extLst>
                    <a:ext uri="{9D8B030D-6E8A-4147-A177-3AD203B41FA5}">
                      <a16:colId xmlns:a16="http://schemas.microsoft.com/office/drawing/2014/main" val="3426020607"/>
                    </a:ext>
                  </a:extLst>
                </a:gridCol>
              </a:tblGrid>
              <a:tr h="371445">
                <a:tc>
                  <a:txBody>
                    <a:bodyPr/>
                    <a:lstStyle/>
                    <a:p>
                      <a:pPr algn="l" fontAlgn="b"/>
                      <a:r>
                        <a:rPr lang="el-GR" sz="1400" u="none" strike="noStrike" dirty="0">
                          <a:effectLst/>
                        </a:rPr>
                        <a:t>Θεωρητικά</a:t>
                      </a:r>
                      <a:endParaRPr lang="el-G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1400" u="none" strike="noStrike" dirty="0">
                          <a:effectLst/>
                        </a:rPr>
                        <a:t> </a:t>
                      </a:r>
                      <a:endParaRPr lang="el-G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02483778"/>
                  </a:ext>
                </a:extLst>
              </a:tr>
              <a:tr h="387248">
                <a:tc>
                  <a:txBody>
                    <a:bodyPr/>
                    <a:lstStyle/>
                    <a:p>
                      <a:pPr algn="l" fontAlgn="b"/>
                      <a:r>
                        <a:rPr lang="el-GR" sz="1400" u="none" strike="noStrike" dirty="0">
                          <a:effectLst/>
                        </a:rPr>
                        <a:t>Ροπή           [Ν</a:t>
                      </a:r>
                      <a:r>
                        <a:rPr lang="en-US" sz="1400" u="none" strike="noStrike" dirty="0">
                          <a:effectLst/>
                        </a:rPr>
                        <a:t>mm]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400" u="none" strike="noStrike" dirty="0">
                          <a:effectLst/>
                        </a:rPr>
                        <a:t>150000</a:t>
                      </a:r>
                      <a:endParaRPr lang="el-G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20856753"/>
                  </a:ext>
                </a:extLst>
              </a:tr>
              <a:tr h="387248">
                <a:tc>
                  <a:txBody>
                    <a:bodyPr/>
                    <a:lstStyle/>
                    <a:p>
                      <a:pPr algn="l" fontAlgn="b"/>
                      <a:r>
                        <a:rPr lang="el-GR" sz="1400" u="none" strike="noStrike" dirty="0">
                          <a:effectLst/>
                        </a:rPr>
                        <a:t>Διάμετρος  [</a:t>
                      </a:r>
                      <a:r>
                        <a:rPr lang="en-US" sz="1400" u="none" strike="noStrike" dirty="0">
                          <a:effectLst/>
                        </a:rPr>
                        <a:t>mm]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400" u="none" strike="noStrike" dirty="0">
                          <a:effectLst/>
                        </a:rPr>
                        <a:t>14,1</a:t>
                      </a:r>
                      <a:endParaRPr lang="el-G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86783441"/>
                  </a:ext>
                </a:extLst>
              </a:tr>
              <a:tr h="387248">
                <a:tc>
                  <a:txBody>
                    <a:bodyPr/>
                    <a:lstStyle/>
                    <a:p>
                      <a:pPr algn="l" fontAlgn="b"/>
                      <a:r>
                        <a:rPr lang="el-GR" sz="1400" u="none" strike="noStrike" dirty="0">
                          <a:effectLst/>
                        </a:rPr>
                        <a:t>Ονομαστική[</a:t>
                      </a:r>
                      <a:r>
                        <a:rPr lang="en-US" sz="1400" u="none" strike="noStrike" dirty="0">
                          <a:effectLst/>
                        </a:rPr>
                        <a:t>N/mm2]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400" u="none" strike="noStrike" dirty="0">
                          <a:effectLst/>
                        </a:rPr>
                        <a:t>22,5</a:t>
                      </a:r>
                      <a:endParaRPr lang="el-G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75531558"/>
                  </a:ext>
                </a:extLst>
              </a:tr>
              <a:tr h="387248">
                <a:tc>
                  <a:txBody>
                    <a:bodyPr/>
                    <a:lstStyle/>
                    <a:p>
                      <a:pPr algn="l" fontAlgn="b"/>
                      <a:r>
                        <a:rPr lang="el-GR" sz="1400" u="none" strike="noStrike" dirty="0">
                          <a:effectLst/>
                        </a:rPr>
                        <a:t>Εγκοπής       [</a:t>
                      </a:r>
                      <a:r>
                        <a:rPr lang="en-US" sz="1400" u="none" strike="noStrike" dirty="0">
                          <a:effectLst/>
                        </a:rPr>
                        <a:t>N/mm2]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400" u="none" strike="noStrike" dirty="0">
                          <a:effectLst/>
                        </a:rPr>
                        <a:t>13,5</a:t>
                      </a:r>
                      <a:endParaRPr lang="el-G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61638253"/>
                  </a:ext>
                </a:extLst>
              </a:tr>
              <a:tr h="352539">
                <a:tc>
                  <a:txBody>
                    <a:bodyPr/>
                    <a:lstStyle/>
                    <a:p>
                      <a:pPr algn="l" fontAlgn="b"/>
                      <a:r>
                        <a:rPr lang="el-GR" sz="1100" u="none" strike="noStrike">
                          <a:effectLst/>
                        </a:rPr>
                        <a:t> 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1100" u="none" strike="noStrike" dirty="0">
                          <a:effectLst/>
                        </a:rPr>
                        <a:t> 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54531134"/>
                  </a:ext>
                </a:extLst>
              </a:tr>
              <a:tr h="387248">
                <a:tc>
                  <a:txBody>
                    <a:bodyPr/>
                    <a:lstStyle/>
                    <a:p>
                      <a:pPr algn="l" fontAlgn="b"/>
                      <a:r>
                        <a:rPr lang="el-GR" sz="1400" u="none" strike="noStrike" dirty="0" err="1">
                          <a:effectLst/>
                        </a:rPr>
                        <a:t>Υπολοισμένα</a:t>
                      </a:r>
                      <a:r>
                        <a:rPr lang="el-GR" sz="1400" u="none" strike="noStrike" dirty="0">
                          <a:effectLst/>
                        </a:rPr>
                        <a:t> (Πριν)</a:t>
                      </a:r>
                      <a:endParaRPr lang="el-G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1400" u="none" strike="noStrike" dirty="0">
                          <a:effectLst/>
                        </a:rPr>
                        <a:t> </a:t>
                      </a:r>
                      <a:endParaRPr lang="el-G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59763803"/>
                  </a:ext>
                </a:extLst>
              </a:tr>
              <a:tr h="387248">
                <a:tc>
                  <a:txBody>
                    <a:bodyPr/>
                    <a:lstStyle/>
                    <a:p>
                      <a:pPr algn="l" fontAlgn="b"/>
                      <a:r>
                        <a:rPr lang="el-GR" sz="1400" u="none" strike="noStrike" dirty="0">
                          <a:effectLst/>
                        </a:rPr>
                        <a:t>Ονομαστική[</a:t>
                      </a:r>
                      <a:r>
                        <a:rPr lang="en-US" sz="1400" u="none" strike="noStrike" dirty="0">
                          <a:effectLst/>
                        </a:rPr>
                        <a:t>N/mm2]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400" u="none" strike="noStrike" dirty="0">
                          <a:effectLst/>
                        </a:rPr>
                        <a:t>22,5</a:t>
                      </a:r>
                      <a:endParaRPr lang="el-G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75448412"/>
                  </a:ext>
                </a:extLst>
              </a:tr>
              <a:tr h="387248">
                <a:tc>
                  <a:txBody>
                    <a:bodyPr/>
                    <a:lstStyle/>
                    <a:p>
                      <a:pPr algn="l" fontAlgn="b"/>
                      <a:r>
                        <a:rPr lang="el-GR" sz="1400" u="none" strike="noStrike">
                          <a:effectLst/>
                        </a:rPr>
                        <a:t>Εγκοπής       [</a:t>
                      </a:r>
                      <a:r>
                        <a:rPr lang="en-US" sz="1400" u="none" strike="noStrike">
                          <a:effectLst/>
                        </a:rPr>
                        <a:t>N/mm2]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400" u="none" strike="noStrike" dirty="0">
                          <a:effectLst/>
                        </a:rPr>
                        <a:t>11,28</a:t>
                      </a:r>
                      <a:endParaRPr lang="el-G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39700141"/>
                  </a:ext>
                </a:extLst>
              </a:tr>
              <a:tr h="352539">
                <a:tc>
                  <a:txBody>
                    <a:bodyPr/>
                    <a:lstStyle/>
                    <a:p>
                      <a:pPr algn="l" fontAlgn="b"/>
                      <a:r>
                        <a:rPr lang="el-GR" sz="1100" u="none" strike="noStrike">
                          <a:effectLst/>
                        </a:rPr>
                        <a:t> 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1100" u="none" strike="noStrike">
                          <a:effectLst/>
                        </a:rPr>
                        <a:t> 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40252887"/>
                  </a:ext>
                </a:extLst>
              </a:tr>
              <a:tr h="387248">
                <a:tc>
                  <a:txBody>
                    <a:bodyPr/>
                    <a:lstStyle/>
                    <a:p>
                      <a:pPr algn="l" fontAlgn="b"/>
                      <a:r>
                        <a:rPr lang="el-GR" sz="1400" u="none" strike="noStrike" dirty="0" err="1">
                          <a:effectLst/>
                        </a:rPr>
                        <a:t>Υπολοισμένα</a:t>
                      </a:r>
                      <a:r>
                        <a:rPr lang="el-GR" sz="1400" u="none" strike="noStrike" dirty="0">
                          <a:effectLst/>
                        </a:rPr>
                        <a:t> (Μετά)</a:t>
                      </a:r>
                      <a:endParaRPr lang="el-G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1400" u="none" strike="noStrike">
                          <a:effectLst/>
                        </a:rPr>
                        <a:t> </a:t>
                      </a:r>
                      <a:endParaRPr lang="el-G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9281138"/>
                  </a:ext>
                </a:extLst>
              </a:tr>
              <a:tr h="387248">
                <a:tc>
                  <a:txBody>
                    <a:bodyPr/>
                    <a:lstStyle/>
                    <a:p>
                      <a:pPr algn="l" fontAlgn="b"/>
                      <a:r>
                        <a:rPr lang="el-GR" sz="1400" u="none" strike="noStrike" dirty="0">
                          <a:effectLst/>
                        </a:rPr>
                        <a:t>Ονομαστική[</a:t>
                      </a:r>
                      <a:r>
                        <a:rPr lang="en-US" sz="1400" u="none" strike="noStrike" dirty="0">
                          <a:effectLst/>
                        </a:rPr>
                        <a:t>N/mm2]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400" u="none" strike="noStrike" dirty="0">
                          <a:effectLst/>
                        </a:rPr>
                        <a:t>22,5</a:t>
                      </a:r>
                      <a:endParaRPr lang="el-G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1465235"/>
                  </a:ext>
                </a:extLst>
              </a:tr>
              <a:tr h="387248">
                <a:tc>
                  <a:txBody>
                    <a:bodyPr/>
                    <a:lstStyle/>
                    <a:p>
                      <a:pPr algn="l" fontAlgn="b"/>
                      <a:r>
                        <a:rPr lang="el-GR" sz="1400" u="none" strike="noStrike" dirty="0">
                          <a:effectLst/>
                        </a:rPr>
                        <a:t>Εγκοπής       [</a:t>
                      </a:r>
                      <a:r>
                        <a:rPr lang="en-US" sz="1400" u="none" strike="noStrike" dirty="0">
                          <a:effectLst/>
                        </a:rPr>
                        <a:t>N/mm2]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400" u="none" strike="noStrike" dirty="0">
                          <a:effectLst/>
                        </a:rPr>
                        <a:t>11,94</a:t>
                      </a:r>
                      <a:endParaRPr lang="el-G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39629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252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CA2EB3B3-004E-4953-87DD-0798354607B8}"/>
              </a:ext>
            </a:extLst>
          </p:cNvPr>
          <p:cNvSpPr/>
          <p:nvPr/>
        </p:nvSpPr>
        <p:spPr>
          <a:xfrm>
            <a:off x="0" y="0"/>
            <a:ext cx="12192000" cy="954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27569-9869-47C0-90A7-9E4AA47B533E}"/>
              </a:ext>
            </a:extLst>
          </p:cNvPr>
          <p:cNvSpPr txBox="1"/>
          <p:nvPr/>
        </p:nvSpPr>
        <p:spPr>
          <a:xfrm>
            <a:off x="202163" y="123307"/>
            <a:ext cx="119898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HOLE FACTOR COMPARISON</a:t>
            </a:r>
            <a:endParaRPr lang="el-GR" sz="4000" dirty="0"/>
          </a:p>
        </p:txBody>
      </p:sp>
      <p:graphicFrame>
        <p:nvGraphicFramePr>
          <p:cNvPr id="5" name="Πίνακας 4">
            <a:extLst>
              <a:ext uri="{FF2B5EF4-FFF2-40B4-BE49-F238E27FC236}">
                <a16:creationId xmlns:a16="http://schemas.microsoft.com/office/drawing/2014/main" id="{029DA118-E5BB-48C0-87BC-2671A4E84E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960725"/>
              </p:ext>
            </p:extLst>
          </p:nvPr>
        </p:nvGraphicFramePr>
        <p:xfrm>
          <a:off x="202163" y="1986115"/>
          <a:ext cx="8554885" cy="20386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97192">
                  <a:extLst>
                    <a:ext uri="{9D8B030D-6E8A-4147-A177-3AD203B41FA5}">
                      <a16:colId xmlns:a16="http://schemas.microsoft.com/office/drawing/2014/main" val="2440835042"/>
                    </a:ext>
                  </a:extLst>
                </a:gridCol>
                <a:gridCol w="1411972">
                  <a:extLst>
                    <a:ext uri="{9D8B030D-6E8A-4147-A177-3AD203B41FA5}">
                      <a16:colId xmlns:a16="http://schemas.microsoft.com/office/drawing/2014/main" val="2392016302"/>
                    </a:ext>
                  </a:extLst>
                </a:gridCol>
                <a:gridCol w="1378288">
                  <a:extLst>
                    <a:ext uri="{9D8B030D-6E8A-4147-A177-3AD203B41FA5}">
                      <a16:colId xmlns:a16="http://schemas.microsoft.com/office/drawing/2014/main" val="3341806459"/>
                    </a:ext>
                  </a:extLst>
                </a:gridCol>
                <a:gridCol w="2517058">
                  <a:extLst>
                    <a:ext uri="{9D8B030D-6E8A-4147-A177-3AD203B41FA5}">
                      <a16:colId xmlns:a16="http://schemas.microsoft.com/office/drawing/2014/main" val="3731209839"/>
                    </a:ext>
                  </a:extLst>
                </a:gridCol>
                <a:gridCol w="1150375">
                  <a:extLst>
                    <a:ext uri="{9D8B030D-6E8A-4147-A177-3AD203B41FA5}">
                      <a16:colId xmlns:a16="http://schemas.microsoft.com/office/drawing/2014/main" val="2875230894"/>
                    </a:ext>
                  </a:extLst>
                </a:gridCol>
              </a:tblGrid>
              <a:tr h="515944">
                <a:tc>
                  <a:txBody>
                    <a:bodyPr/>
                    <a:lstStyle/>
                    <a:p>
                      <a:pPr algn="l" fontAlgn="b"/>
                      <a:r>
                        <a:rPr lang="el-GR" sz="2600" u="none" strike="noStrike" dirty="0">
                          <a:effectLst/>
                        </a:rPr>
                        <a:t> </a:t>
                      </a:r>
                      <a:endParaRPr lang="el-GR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u="none" strike="noStrike" dirty="0">
                          <a:effectLst/>
                        </a:rPr>
                        <a:t>kt(before</a:t>
                      </a:r>
                      <a:r>
                        <a:rPr lang="el-GR" sz="2600" u="none" strike="noStrike" dirty="0">
                          <a:effectLst/>
                        </a:rPr>
                        <a:t>)</a:t>
                      </a:r>
                      <a:endParaRPr lang="el-GR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u="none" strike="noStrike" dirty="0">
                          <a:effectLst/>
                        </a:rPr>
                        <a:t>kt(after</a:t>
                      </a:r>
                      <a:r>
                        <a:rPr lang="el-GR" sz="2600" u="none" strike="noStrike" dirty="0">
                          <a:effectLst/>
                        </a:rPr>
                        <a:t>)</a:t>
                      </a:r>
                      <a:endParaRPr lang="el-GR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u="none" strike="noStrike" dirty="0">
                          <a:effectLst/>
                        </a:rPr>
                        <a:t>kt(</a:t>
                      </a:r>
                      <a:r>
                        <a:rPr lang="en-US" sz="2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theoritical</a:t>
                      </a:r>
                      <a:r>
                        <a:rPr lang="el-GR" sz="2600" u="none" strike="noStrike" dirty="0">
                          <a:effectLst/>
                        </a:rPr>
                        <a:t>)</a:t>
                      </a:r>
                      <a:endParaRPr lang="el-GR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u="none" strike="noStrike" dirty="0">
                          <a:effectLst/>
                        </a:rPr>
                        <a:t>error</a:t>
                      </a:r>
                      <a:endParaRPr lang="el-GR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177682"/>
                  </a:ext>
                </a:extLst>
              </a:tr>
              <a:tr h="714942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u="none" strike="noStrike" dirty="0">
                          <a:effectLst/>
                        </a:rPr>
                        <a:t>Tension</a:t>
                      </a:r>
                      <a:r>
                        <a:rPr lang="el-GR" sz="2600" u="none" strike="noStrike" dirty="0">
                          <a:effectLst/>
                        </a:rPr>
                        <a:t> </a:t>
                      </a:r>
                      <a:endParaRPr lang="el-GR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2600" u="none" strike="noStrike" dirty="0">
                          <a:effectLst/>
                        </a:rPr>
                        <a:t>2,340</a:t>
                      </a:r>
                      <a:endParaRPr lang="el-GR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2600" u="none" strike="noStrike" dirty="0">
                          <a:effectLst/>
                        </a:rPr>
                        <a:t>2, 352</a:t>
                      </a:r>
                      <a:endParaRPr lang="el-GR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2600" u="none" strike="noStrike" dirty="0">
                          <a:effectLst/>
                        </a:rPr>
                        <a:t>2,371</a:t>
                      </a:r>
                      <a:endParaRPr lang="el-GR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2600" u="none" strike="noStrike" dirty="0">
                          <a:effectLst/>
                        </a:rPr>
                        <a:t>0.08%</a:t>
                      </a:r>
                      <a:endParaRPr lang="el-GR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780040"/>
                  </a:ext>
                </a:extLst>
              </a:tr>
              <a:tr h="381302">
                <a:tc>
                  <a:txBody>
                    <a:bodyPr/>
                    <a:lstStyle/>
                    <a:p>
                      <a:pPr algn="l" fontAlgn="b"/>
                      <a:r>
                        <a:rPr lang="el-GR" sz="2600" u="none" strike="noStrike">
                          <a:effectLst/>
                        </a:rPr>
                        <a:t> </a:t>
                      </a:r>
                      <a:endParaRPr lang="el-GR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2600" u="none" strike="noStrike">
                          <a:effectLst/>
                        </a:rPr>
                        <a:t> </a:t>
                      </a:r>
                      <a:endParaRPr lang="el-GR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2600" u="none" strike="noStrike">
                          <a:effectLst/>
                        </a:rPr>
                        <a:t> </a:t>
                      </a:r>
                      <a:endParaRPr lang="el-GR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2600" u="none" strike="noStrike" dirty="0">
                          <a:effectLst/>
                        </a:rPr>
                        <a:t> </a:t>
                      </a:r>
                      <a:endParaRPr lang="el-GR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2600" u="none" strike="noStrike">
                          <a:effectLst/>
                        </a:rPr>
                        <a:t> </a:t>
                      </a:r>
                      <a:endParaRPr lang="el-GR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352645"/>
                  </a:ext>
                </a:extLst>
              </a:tr>
              <a:tr h="381302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u="none" strike="noStrike" dirty="0">
                          <a:effectLst/>
                        </a:rPr>
                        <a:t>Bending</a:t>
                      </a:r>
                      <a:endParaRPr lang="el-GR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2600" u="none" strike="noStrike">
                          <a:effectLst/>
                        </a:rPr>
                        <a:t>0,501</a:t>
                      </a:r>
                      <a:endParaRPr lang="el-GR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2600" u="none" strike="noStrike">
                          <a:effectLst/>
                        </a:rPr>
                        <a:t>0,531</a:t>
                      </a:r>
                      <a:endParaRPr lang="el-GR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2600" u="none" strike="noStrike">
                          <a:effectLst/>
                        </a:rPr>
                        <a:t>0,6</a:t>
                      </a:r>
                      <a:endParaRPr lang="el-GR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2600" u="none" strike="noStrike" dirty="0">
                          <a:effectLst/>
                        </a:rPr>
                        <a:t>11,56%</a:t>
                      </a:r>
                      <a:endParaRPr lang="el-GR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1437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5D5E1CA-099F-4D44-B10A-886978B4F26A}"/>
              </a:ext>
            </a:extLst>
          </p:cNvPr>
          <p:cNvSpPr txBox="1"/>
          <p:nvPr/>
        </p:nvSpPr>
        <p:spPr>
          <a:xfrm>
            <a:off x="0" y="1087639"/>
            <a:ext cx="6912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COMPARISON</a:t>
            </a:r>
            <a:endParaRPr lang="el-GR" sz="2400" b="1" dirty="0"/>
          </a:p>
        </p:txBody>
      </p:sp>
    </p:spTree>
    <p:extLst>
      <p:ext uri="{BB962C8B-B14F-4D97-AF65-F5344CB8AC3E}">
        <p14:creationId xmlns:p14="http://schemas.microsoft.com/office/powerpoint/2010/main" val="378267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F143CA0A-C2BF-4326-9AF3-2F1F8F8667A8}"/>
              </a:ext>
            </a:extLst>
          </p:cNvPr>
          <p:cNvSpPr/>
          <p:nvPr/>
        </p:nvSpPr>
        <p:spPr>
          <a:xfrm>
            <a:off x="0" y="0"/>
            <a:ext cx="12192000" cy="954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38A387E5-D3A3-4148-AC7A-3EC64813E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568" y="-139187"/>
            <a:ext cx="9577013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Grid Sensitivity Analysis</a:t>
            </a:r>
            <a:endParaRPr lang="el-G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589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F143CA0A-C2BF-4326-9AF3-2F1F8F8667A8}"/>
              </a:ext>
            </a:extLst>
          </p:cNvPr>
          <p:cNvSpPr/>
          <p:nvPr/>
        </p:nvSpPr>
        <p:spPr>
          <a:xfrm>
            <a:off x="0" y="0"/>
            <a:ext cx="12192000" cy="954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38A387E5-D3A3-4148-AC7A-3EC64813E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9948" y="-139187"/>
            <a:ext cx="7934633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endParaRPr lang="el-G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CDEA6B33-1578-49E7-BC08-A4ACABF8EA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6" r="3956"/>
          <a:stretch/>
        </p:blipFill>
        <p:spPr>
          <a:xfrm>
            <a:off x="6424168" y="954500"/>
            <a:ext cx="5767832" cy="4697513"/>
          </a:xfrm>
          <a:prstGeom prst="rect">
            <a:avLst/>
          </a:prstGeom>
        </p:spPr>
      </p:pic>
      <p:sp>
        <p:nvSpPr>
          <p:cNvPr id="7" name="Οβάλ 6">
            <a:extLst>
              <a:ext uri="{FF2B5EF4-FFF2-40B4-BE49-F238E27FC236}">
                <a16:creationId xmlns:a16="http://schemas.microsoft.com/office/drawing/2014/main" id="{A65FEAA9-B2E5-4CD6-90DC-8BA8807CE4BD}"/>
              </a:ext>
            </a:extLst>
          </p:cNvPr>
          <p:cNvSpPr/>
          <p:nvPr/>
        </p:nvSpPr>
        <p:spPr>
          <a:xfrm>
            <a:off x="9468465" y="3529781"/>
            <a:ext cx="68825" cy="8849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βάλ 7">
            <a:extLst>
              <a:ext uri="{FF2B5EF4-FFF2-40B4-BE49-F238E27FC236}">
                <a16:creationId xmlns:a16="http://schemas.microsoft.com/office/drawing/2014/main" id="{54E60F9B-BE98-4A68-AD37-B88AEE5ECF47}"/>
              </a:ext>
            </a:extLst>
          </p:cNvPr>
          <p:cNvSpPr/>
          <p:nvPr/>
        </p:nvSpPr>
        <p:spPr>
          <a:xfrm>
            <a:off x="9308084" y="3682181"/>
            <a:ext cx="68825" cy="8849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cxnSp>
        <p:nvCxnSpPr>
          <p:cNvPr id="10" name="Ευθύγραμμο βέλος σύνδεσης 9">
            <a:extLst>
              <a:ext uri="{FF2B5EF4-FFF2-40B4-BE49-F238E27FC236}">
                <a16:creationId xmlns:a16="http://schemas.microsoft.com/office/drawing/2014/main" id="{F80E6883-FE97-40F7-AA12-70E8BA28BEF0}"/>
              </a:ext>
            </a:extLst>
          </p:cNvPr>
          <p:cNvCxnSpPr>
            <a:cxnSpLocks/>
          </p:cNvCxnSpPr>
          <p:nvPr/>
        </p:nvCxnSpPr>
        <p:spPr>
          <a:xfrm flipV="1">
            <a:off x="8829368" y="3770672"/>
            <a:ext cx="455986" cy="6243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Ευθύγραμμο βέλος σύνδεσης 11">
            <a:extLst>
              <a:ext uri="{FF2B5EF4-FFF2-40B4-BE49-F238E27FC236}">
                <a16:creationId xmlns:a16="http://schemas.microsoft.com/office/drawing/2014/main" id="{C5B9F6DB-210C-4E20-9E20-3DB6FB13DECD}"/>
              </a:ext>
            </a:extLst>
          </p:cNvPr>
          <p:cNvCxnSpPr>
            <a:cxnSpLocks/>
          </p:cNvCxnSpPr>
          <p:nvPr/>
        </p:nvCxnSpPr>
        <p:spPr>
          <a:xfrm flipH="1" flipV="1">
            <a:off x="9537290" y="3618271"/>
            <a:ext cx="511277" cy="7005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C12A2B-2489-4EC6-8B70-7AA44317B638}"/>
              </a:ext>
            </a:extLst>
          </p:cNvPr>
          <p:cNvSpPr txBox="1"/>
          <p:nvPr/>
        </p:nvSpPr>
        <p:spPr>
          <a:xfrm>
            <a:off x="220013" y="1748437"/>
            <a:ext cx="546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Value smaller than real value</a:t>
            </a:r>
            <a:endParaRPr lang="el-G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BCCA7C-5A1A-4AC3-8C52-AAC864EE1A78}"/>
              </a:ext>
            </a:extLst>
          </p:cNvPr>
          <p:cNvSpPr txBox="1"/>
          <p:nvPr/>
        </p:nvSpPr>
        <p:spPr>
          <a:xfrm>
            <a:off x="220013" y="2317546"/>
            <a:ext cx="546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Risk of wrong computations for kt</a:t>
            </a:r>
            <a:endParaRPr lang="el-G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F3ECDF-926B-49A2-8F77-4BD325B91DC9}"/>
              </a:ext>
            </a:extLst>
          </p:cNvPr>
          <p:cNvSpPr txBox="1"/>
          <p:nvPr/>
        </p:nvSpPr>
        <p:spPr>
          <a:xfrm>
            <a:off x="220013" y="2841591"/>
            <a:ext cx="5466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Solution</a:t>
            </a:r>
            <a:endParaRPr lang="el-G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F665D2-328B-4BCE-857C-A709148B3913}"/>
              </a:ext>
            </a:extLst>
          </p:cNvPr>
          <p:cNvSpPr txBox="1"/>
          <p:nvPr/>
        </p:nvSpPr>
        <p:spPr>
          <a:xfrm>
            <a:off x="220012" y="978583"/>
            <a:ext cx="5466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Problem</a:t>
            </a:r>
            <a:endParaRPr lang="el-G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FA3F97-38D9-4C86-8CEB-829669196BBA}"/>
              </a:ext>
            </a:extLst>
          </p:cNvPr>
          <p:cNvSpPr txBox="1"/>
          <p:nvPr/>
        </p:nvSpPr>
        <p:spPr>
          <a:xfrm>
            <a:off x="220012" y="3554745"/>
            <a:ext cx="54667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boundary</a:t>
            </a: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Neighbour</a:t>
            </a:r>
            <a:r>
              <a:rPr lang="en-US" dirty="0"/>
              <a:t> Elements</a:t>
            </a: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Apply weighted mean for stress</a:t>
            </a: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Weight</a:t>
            </a:r>
            <a:r>
              <a:rPr lang="el-GR" dirty="0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</a:rPr>
              <a:t>Node distance</a:t>
            </a:r>
            <a:endParaRPr lang="el-GR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Extrapolate the internal stresses on the elements boundary </a:t>
            </a:r>
            <a:endParaRPr lang="el-GR" dirty="0"/>
          </a:p>
        </p:txBody>
      </p:sp>
      <p:pic>
        <p:nvPicPr>
          <p:cNvPr id="25" name="Εικόνα 24">
            <a:extLst>
              <a:ext uri="{FF2B5EF4-FFF2-40B4-BE49-F238E27FC236}">
                <a16:creationId xmlns:a16="http://schemas.microsoft.com/office/drawing/2014/main" id="{3809E9F8-1429-49E5-B78B-80DBE943F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5" r="6325"/>
          <a:stretch/>
        </p:blipFill>
        <p:spPr>
          <a:xfrm>
            <a:off x="6418484" y="963755"/>
            <a:ext cx="5767832" cy="469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44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6" grpId="0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F143CA0A-C2BF-4326-9AF3-2F1F8F8667A8}"/>
              </a:ext>
            </a:extLst>
          </p:cNvPr>
          <p:cNvSpPr/>
          <p:nvPr/>
        </p:nvSpPr>
        <p:spPr>
          <a:xfrm>
            <a:off x="0" y="0"/>
            <a:ext cx="12192000" cy="954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38A387E5-D3A3-4148-AC7A-3EC64813E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3329" y="-185532"/>
            <a:ext cx="10628671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CONVERGENCE BY DENSITY</a:t>
            </a:r>
            <a:endParaRPr lang="el-G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A62579-7525-4D8E-92B7-B35AC2C01A19}"/>
              </a:ext>
            </a:extLst>
          </p:cNvPr>
          <p:cNvSpPr txBox="1"/>
          <p:nvPr/>
        </p:nvSpPr>
        <p:spPr>
          <a:xfrm>
            <a:off x="1563329" y="1140031"/>
            <a:ext cx="2025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TENSION</a:t>
            </a:r>
            <a:endParaRPr lang="el-GR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3EF657-E293-48A6-8898-A05DCAB6E4C8}"/>
              </a:ext>
            </a:extLst>
          </p:cNvPr>
          <p:cNvSpPr txBox="1"/>
          <p:nvPr/>
        </p:nvSpPr>
        <p:spPr>
          <a:xfrm>
            <a:off x="7934634" y="1117472"/>
            <a:ext cx="1668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BENDING</a:t>
            </a:r>
            <a:endParaRPr lang="el-GR" sz="2400" b="1" dirty="0"/>
          </a:p>
        </p:txBody>
      </p:sp>
      <p:graphicFrame>
        <p:nvGraphicFramePr>
          <p:cNvPr id="20" name="Γράφημα 19">
            <a:extLst>
              <a:ext uri="{FF2B5EF4-FFF2-40B4-BE49-F238E27FC236}">
                <a16:creationId xmlns:a16="http://schemas.microsoft.com/office/drawing/2014/main" id="{373B69FA-284D-49D2-B40E-FD2F0E5A8C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1594749"/>
              </p:ext>
            </p:extLst>
          </p:nvPr>
        </p:nvGraphicFramePr>
        <p:xfrm>
          <a:off x="6096001" y="1641969"/>
          <a:ext cx="6013956" cy="35740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Γράφημα 20">
            <a:extLst>
              <a:ext uri="{FF2B5EF4-FFF2-40B4-BE49-F238E27FC236}">
                <a16:creationId xmlns:a16="http://schemas.microsoft.com/office/drawing/2014/main" id="{4BE2B571-6CE0-4A9E-9F9B-8C338444C3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8717227"/>
              </p:ext>
            </p:extLst>
          </p:nvPr>
        </p:nvGraphicFramePr>
        <p:xfrm>
          <a:off x="82044" y="1579136"/>
          <a:ext cx="6122111" cy="36368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03379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" grpId="0"/>
      <p:bldGraphic spid="20" grpId="0">
        <p:bldAsOne/>
      </p:bldGraphic>
      <p:bldGraphic spid="21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97CEEE26-9C7E-4629-91DC-16D389A96F5F}"/>
              </a:ext>
            </a:extLst>
          </p:cNvPr>
          <p:cNvSpPr/>
          <p:nvPr/>
        </p:nvSpPr>
        <p:spPr>
          <a:xfrm>
            <a:off x="0" y="0"/>
            <a:ext cx="12192000" cy="954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37527E-6F69-493D-BB5C-55E6603B2E97}"/>
              </a:ext>
            </a:extLst>
          </p:cNvPr>
          <p:cNvSpPr txBox="1"/>
          <p:nvPr/>
        </p:nvSpPr>
        <p:spPr>
          <a:xfrm>
            <a:off x="662473" y="1017038"/>
            <a:ext cx="8136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Before FEM</a:t>
            </a:r>
            <a:r>
              <a:rPr lang="en-US" dirty="0"/>
              <a:t>: </a:t>
            </a:r>
            <a:r>
              <a:rPr lang="en-US" dirty="0">
                <a:solidFill>
                  <a:srgbClr val="0070C0"/>
                </a:solidFill>
              </a:rPr>
              <a:t>No solution for multiple real problems</a:t>
            </a:r>
            <a:endParaRPr lang="el-GR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570D9A-400B-4921-837F-26439798714C}"/>
              </a:ext>
            </a:extLst>
          </p:cNvPr>
          <p:cNvSpPr txBox="1"/>
          <p:nvPr/>
        </p:nvSpPr>
        <p:spPr>
          <a:xfrm>
            <a:off x="662473" y="1448908"/>
            <a:ext cx="8976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Development of FEM</a:t>
            </a:r>
            <a:r>
              <a:rPr lang="el-GR" b="1" dirty="0"/>
              <a:t> </a:t>
            </a:r>
            <a:r>
              <a:rPr lang="en-US" b="1" dirty="0"/>
              <a:t>:</a:t>
            </a:r>
            <a:r>
              <a:rPr lang="el-GR" b="1" dirty="0"/>
              <a:t> </a:t>
            </a:r>
            <a:r>
              <a:rPr lang="en-US" dirty="0">
                <a:solidFill>
                  <a:srgbClr val="0070C0"/>
                </a:solidFill>
              </a:rPr>
              <a:t>Need for more accurate numerical solutions</a:t>
            </a:r>
            <a:endParaRPr lang="el-GR" b="1" dirty="0">
              <a:solidFill>
                <a:srgbClr val="0070C0"/>
              </a:solidFill>
            </a:endParaRPr>
          </a:p>
        </p:txBody>
      </p:sp>
      <p:sp>
        <p:nvSpPr>
          <p:cNvPr id="15" name="Τίτλος 1">
            <a:extLst>
              <a:ext uri="{FF2B5EF4-FFF2-40B4-BE49-F238E27FC236}">
                <a16:creationId xmlns:a16="http://schemas.microsoft.com/office/drawing/2014/main" id="{E6AF8DC9-CD7C-4FBA-BABD-B6B5FAAA21A3}"/>
              </a:ext>
            </a:extLst>
          </p:cNvPr>
          <p:cNvSpPr txBox="1">
            <a:spLocks/>
          </p:cNvSpPr>
          <p:nvPr/>
        </p:nvSpPr>
        <p:spPr>
          <a:xfrm>
            <a:off x="606490" y="139959"/>
            <a:ext cx="1298043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FINITE ELEMENT METHOD</a:t>
            </a:r>
            <a:endParaRPr lang="el-G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Διάγραμμα ροής: Γραμμή σύνδεσης 22">
            <a:extLst>
              <a:ext uri="{FF2B5EF4-FFF2-40B4-BE49-F238E27FC236}">
                <a16:creationId xmlns:a16="http://schemas.microsoft.com/office/drawing/2014/main" id="{9D74391C-3772-4FAB-A070-38F63CA8B4E5}"/>
              </a:ext>
            </a:extLst>
          </p:cNvPr>
          <p:cNvSpPr/>
          <p:nvPr/>
        </p:nvSpPr>
        <p:spPr>
          <a:xfrm>
            <a:off x="4823927" y="6475445"/>
            <a:ext cx="205273" cy="17605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9681FE-D26B-4B45-96E7-A2911F399750}"/>
              </a:ext>
            </a:extLst>
          </p:cNvPr>
          <p:cNvSpPr txBox="1"/>
          <p:nvPr/>
        </p:nvSpPr>
        <p:spPr>
          <a:xfrm>
            <a:off x="163636" y="2174247"/>
            <a:ext cx="3629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FEM Structure :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0E532F8-944F-45AC-AC0B-0587C6D39B4E}"/>
              </a:ext>
            </a:extLst>
          </p:cNvPr>
          <p:cNvSpPr txBox="1"/>
          <p:nvPr/>
        </p:nvSpPr>
        <p:spPr>
          <a:xfrm>
            <a:off x="304800" y="3657600"/>
            <a:ext cx="210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Real Problem</a:t>
            </a:r>
            <a:endParaRPr lang="el-GR" dirty="0">
              <a:solidFill>
                <a:srgbClr val="0070C0"/>
              </a:solidFill>
            </a:endParaRPr>
          </a:p>
        </p:txBody>
      </p:sp>
      <p:cxnSp>
        <p:nvCxnSpPr>
          <p:cNvPr id="37" name="Ευθύγραμμο βέλος σύνδεσης 36">
            <a:extLst>
              <a:ext uri="{FF2B5EF4-FFF2-40B4-BE49-F238E27FC236}">
                <a16:creationId xmlns:a16="http://schemas.microsoft.com/office/drawing/2014/main" id="{C2738BC1-F4FD-40BA-AA0D-3EC608EAC82A}"/>
              </a:ext>
            </a:extLst>
          </p:cNvPr>
          <p:cNvCxnSpPr>
            <a:cxnSpLocks/>
          </p:cNvCxnSpPr>
          <p:nvPr/>
        </p:nvCxnSpPr>
        <p:spPr>
          <a:xfrm>
            <a:off x="2246671" y="3842267"/>
            <a:ext cx="0" cy="7272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5C2BAF4-4C68-40C8-A077-6EAE6B98A95A}"/>
              </a:ext>
            </a:extLst>
          </p:cNvPr>
          <p:cNvSpPr txBox="1"/>
          <p:nvPr/>
        </p:nvSpPr>
        <p:spPr>
          <a:xfrm>
            <a:off x="2266335" y="4569561"/>
            <a:ext cx="2104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SubSections</a:t>
            </a:r>
            <a:r>
              <a:rPr lang="en-US" dirty="0">
                <a:solidFill>
                  <a:srgbClr val="0070C0"/>
                </a:solidFill>
              </a:rPr>
              <a:t> – </a:t>
            </a:r>
            <a:r>
              <a:rPr lang="en-US" dirty="0" err="1">
                <a:solidFill>
                  <a:srgbClr val="0070C0"/>
                </a:solidFill>
              </a:rPr>
              <a:t>SubProlems</a:t>
            </a:r>
            <a:r>
              <a:rPr lang="en-US" dirty="0">
                <a:solidFill>
                  <a:srgbClr val="0070C0"/>
                </a:solidFill>
              </a:rPr>
              <a:t> </a:t>
            </a:r>
            <a:endParaRPr lang="el-GR" dirty="0">
              <a:solidFill>
                <a:srgbClr val="0070C0"/>
              </a:solidFill>
            </a:endParaRPr>
          </a:p>
        </p:txBody>
      </p:sp>
      <p:cxnSp>
        <p:nvCxnSpPr>
          <p:cNvPr id="52" name="Ευθύγραμμο βέλος σύνδεσης 51">
            <a:extLst>
              <a:ext uri="{FF2B5EF4-FFF2-40B4-BE49-F238E27FC236}">
                <a16:creationId xmlns:a16="http://schemas.microsoft.com/office/drawing/2014/main" id="{C1180699-9E87-4873-8A95-903F20E89B79}"/>
              </a:ext>
            </a:extLst>
          </p:cNvPr>
          <p:cNvCxnSpPr>
            <a:cxnSpLocks/>
          </p:cNvCxnSpPr>
          <p:nvPr/>
        </p:nvCxnSpPr>
        <p:spPr>
          <a:xfrm flipV="1">
            <a:off x="3793245" y="3842266"/>
            <a:ext cx="0" cy="7272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420F291-273A-4194-BFA4-5A3F94DA47C3}"/>
              </a:ext>
            </a:extLst>
          </p:cNvPr>
          <p:cNvSpPr txBox="1"/>
          <p:nvPr/>
        </p:nvSpPr>
        <p:spPr>
          <a:xfrm>
            <a:off x="3874511" y="3704625"/>
            <a:ext cx="2300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Analytical Equations</a:t>
            </a:r>
            <a:endParaRPr lang="el-GR" dirty="0">
              <a:solidFill>
                <a:srgbClr val="0070C0"/>
              </a:solidFill>
            </a:endParaRPr>
          </a:p>
        </p:txBody>
      </p:sp>
      <p:cxnSp>
        <p:nvCxnSpPr>
          <p:cNvPr id="56" name="Ευθύγραμμο βέλος σύνδεσης 55">
            <a:extLst>
              <a:ext uri="{FF2B5EF4-FFF2-40B4-BE49-F238E27FC236}">
                <a16:creationId xmlns:a16="http://schemas.microsoft.com/office/drawing/2014/main" id="{19311121-1222-4CD1-977B-D77604A00A47}"/>
              </a:ext>
            </a:extLst>
          </p:cNvPr>
          <p:cNvCxnSpPr>
            <a:cxnSpLocks/>
          </p:cNvCxnSpPr>
          <p:nvPr/>
        </p:nvCxnSpPr>
        <p:spPr>
          <a:xfrm>
            <a:off x="6174657" y="3925841"/>
            <a:ext cx="0" cy="7272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8C169035-79A9-4D09-9351-270FA3BED8E2}"/>
              </a:ext>
            </a:extLst>
          </p:cNvPr>
          <p:cNvSpPr txBox="1"/>
          <p:nvPr/>
        </p:nvSpPr>
        <p:spPr>
          <a:xfrm>
            <a:off x="5717461" y="4569561"/>
            <a:ext cx="2104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Analytical solutions in each subsection</a:t>
            </a:r>
            <a:endParaRPr lang="el-GR" dirty="0">
              <a:solidFill>
                <a:srgbClr val="0070C0"/>
              </a:solidFill>
            </a:endParaRPr>
          </a:p>
        </p:txBody>
      </p:sp>
      <p:cxnSp>
        <p:nvCxnSpPr>
          <p:cNvPr id="58" name="Ευθύγραμμο βέλος σύνδεσης 57">
            <a:extLst>
              <a:ext uri="{FF2B5EF4-FFF2-40B4-BE49-F238E27FC236}">
                <a16:creationId xmlns:a16="http://schemas.microsoft.com/office/drawing/2014/main" id="{264C5371-1B46-4F8E-80C5-9D982FBCDCE7}"/>
              </a:ext>
            </a:extLst>
          </p:cNvPr>
          <p:cNvCxnSpPr>
            <a:cxnSpLocks/>
          </p:cNvCxnSpPr>
          <p:nvPr/>
        </p:nvCxnSpPr>
        <p:spPr>
          <a:xfrm flipV="1">
            <a:off x="7465594" y="4073957"/>
            <a:ext cx="0" cy="7272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71C0864D-2712-4845-BC7A-1756116D9A23}"/>
              </a:ext>
            </a:extLst>
          </p:cNvPr>
          <p:cNvSpPr txBox="1"/>
          <p:nvPr/>
        </p:nvSpPr>
        <p:spPr>
          <a:xfrm>
            <a:off x="7324730" y="3429000"/>
            <a:ext cx="2300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Combine all the solutions </a:t>
            </a:r>
            <a:endParaRPr lang="el-GR" dirty="0">
              <a:solidFill>
                <a:srgbClr val="0070C0"/>
              </a:solidFill>
            </a:endParaRPr>
          </a:p>
        </p:txBody>
      </p:sp>
      <p:cxnSp>
        <p:nvCxnSpPr>
          <p:cNvPr id="60" name="Ευθύγραμμο βέλος σύνδεσης 59">
            <a:extLst>
              <a:ext uri="{FF2B5EF4-FFF2-40B4-BE49-F238E27FC236}">
                <a16:creationId xmlns:a16="http://schemas.microsoft.com/office/drawing/2014/main" id="{2C017689-A9E9-4C8F-9E11-E11BB1D53DDA}"/>
              </a:ext>
            </a:extLst>
          </p:cNvPr>
          <p:cNvCxnSpPr>
            <a:cxnSpLocks/>
          </p:cNvCxnSpPr>
          <p:nvPr/>
        </p:nvCxnSpPr>
        <p:spPr>
          <a:xfrm>
            <a:off x="9070257" y="3936763"/>
            <a:ext cx="0" cy="7272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016D5B7-115B-4D5A-B611-05E6DDF7C1C0}"/>
              </a:ext>
            </a:extLst>
          </p:cNvPr>
          <p:cNvSpPr txBox="1"/>
          <p:nvPr/>
        </p:nvSpPr>
        <p:spPr>
          <a:xfrm>
            <a:off x="8474804" y="4575928"/>
            <a:ext cx="210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Total Solution</a:t>
            </a:r>
            <a:endParaRPr lang="el-GR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67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34" grpId="0"/>
      <p:bldP spid="35" grpId="0"/>
      <p:bldP spid="50" grpId="0"/>
      <p:bldP spid="55" grpId="0"/>
      <p:bldP spid="57" grpId="0"/>
      <p:bldP spid="59" grpId="0"/>
      <p:bldP spid="6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F143CA0A-C2BF-4326-9AF3-2F1F8F8667A8}"/>
              </a:ext>
            </a:extLst>
          </p:cNvPr>
          <p:cNvSpPr/>
          <p:nvPr/>
        </p:nvSpPr>
        <p:spPr>
          <a:xfrm>
            <a:off x="0" y="0"/>
            <a:ext cx="12192000" cy="954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38A387E5-D3A3-4148-AC7A-3EC64813E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3329" y="-185532"/>
            <a:ext cx="10628671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CONVERGENCE BY DENSITY</a:t>
            </a:r>
            <a:endParaRPr lang="el-G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9C2B56-705C-46F6-845D-099F666B8DFF}"/>
              </a:ext>
            </a:extLst>
          </p:cNvPr>
          <p:cNvSpPr txBox="1"/>
          <p:nvPr/>
        </p:nvSpPr>
        <p:spPr>
          <a:xfrm>
            <a:off x="1563329" y="1140031"/>
            <a:ext cx="2025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TENSION</a:t>
            </a:r>
            <a:endParaRPr lang="el-GR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225FD3-AD81-4BE6-8A02-9EC9246B4A81}"/>
              </a:ext>
            </a:extLst>
          </p:cNvPr>
          <p:cNvSpPr txBox="1"/>
          <p:nvPr/>
        </p:nvSpPr>
        <p:spPr>
          <a:xfrm>
            <a:off x="7934634" y="1117472"/>
            <a:ext cx="1501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BENDING</a:t>
            </a:r>
            <a:endParaRPr lang="el-GR" sz="2400" b="1" dirty="0"/>
          </a:p>
        </p:txBody>
      </p:sp>
      <p:graphicFrame>
        <p:nvGraphicFramePr>
          <p:cNvPr id="7" name="Γράφημα 6">
            <a:extLst>
              <a:ext uri="{FF2B5EF4-FFF2-40B4-BE49-F238E27FC236}">
                <a16:creationId xmlns:a16="http://schemas.microsoft.com/office/drawing/2014/main" id="{9C3D1461-2EA2-4FE3-9CBB-A463D482E1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4884966"/>
              </p:ext>
            </p:extLst>
          </p:nvPr>
        </p:nvGraphicFramePr>
        <p:xfrm>
          <a:off x="1" y="1629694"/>
          <a:ext cx="6095998" cy="3623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Γράφημα 7">
            <a:extLst>
              <a:ext uri="{FF2B5EF4-FFF2-40B4-BE49-F238E27FC236}">
                <a16:creationId xmlns:a16="http://schemas.microsoft.com/office/drawing/2014/main" id="{0A9C7718-6AC5-425C-9166-7D3F38BF0F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498588"/>
              </p:ext>
            </p:extLst>
          </p:nvPr>
        </p:nvGraphicFramePr>
        <p:xfrm>
          <a:off x="6096000" y="1596454"/>
          <a:ext cx="6096000" cy="3623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032257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F143CA0A-C2BF-4326-9AF3-2F1F8F8667A8}"/>
              </a:ext>
            </a:extLst>
          </p:cNvPr>
          <p:cNvSpPr/>
          <p:nvPr/>
        </p:nvSpPr>
        <p:spPr>
          <a:xfrm>
            <a:off x="0" y="0"/>
            <a:ext cx="12192000" cy="954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38A387E5-D3A3-4148-AC7A-3EC64813E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3329" y="-185532"/>
            <a:ext cx="10628671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CONVERGENCE BY DENSITY</a:t>
            </a:r>
            <a:endParaRPr lang="el-G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514BBC-8FC2-41F4-A203-0708A417B4ED}"/>
              </a:ext>
            </a:extLst>
          </p:cNvPr>
          <p:cNvSpPr txBox="1"/>
          <p:nvPr/>
        </p:nvSpPr>
        <p:spPr>
          <a:xfrm>
            <a:off x="1563329" y="1140031"/>
            <a:ext cx="2025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TENSION</a:t>
            </a:r>
            <a:endParaRPr lang="el-GR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5A3FEE-FD92-40E4-BBC8-B46A979D6CED}"/>
              </a:ext>
            </a:extLst>
          </p:cNvPr>
          <p:cNvSpPr txBox="1"/>
          <p:nvPr/>
        </p:nvSpPr>
        <p:spPr>
          <a:xfrm>
            <a:off x="7934634" y="1117472"/>
            <a:ext cx="1587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BENDING</a:t>
            </a:r>
            <a:endParaRPr lang="el-GR" sz="2400" b="1" dirty="0"/>
          </a:p>
        </p:txBody>
      </p:sp>
      <p:graphicFrame>
        <p:nvGraphicFramePr>
          <p:cNvPr id="7" name="Γράφημα 6">
            <a:extLst>
              <a:ext uri="{FF2B5EF4-FFF2-40B4-BE49-F238E27FC236}">
                <a16:creationId xmlns:a16="http://schemas.microsoft.com/office/drawing/2014/main" id="{19E40F8F-11EC-42DB-A063-719C022F90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3471020"/>
              </p:ext>
            </p:extLst>
          </p:nvPr>
        </p:nvGraphicFramePr>
        <p:xfrm>
          <a:off x="1" y="1656096"/>
          <a:ext cx="6096000" cy="34914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Γράφημα 7">
            <a:extLst>
              <a:ext uri="{FF2B5EF4-FFF2-40B4-BE49-F238E27FC236}">
                <a16:creationId xmlns:a16="http://schemas.microsoft.com/office/drawing/2014/main" id="{2917084A-3571-405F-90AD-597E938138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9206570"/>
              </p:ext>
            </p:extLst>
          </p:nvPr>
        </p:nvGraphicFramePr>
        <p:xfrm>
          <a:off x="6096001" y="1579137"/>
          <a:ext cx="6095998" cy="35683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790646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F143CA0A-C2BF-4326-9AF3-2F1F8F8667A8}"/>
              </a:ext>
            </a:extLst>
          </p:cNvPr>
          <p:cNvSpPr/>
          <p:nvPr/>
        </p:nvSpPr>
        <p:spPr>
          <a:xfrm>
            <a:off x="0" y="0"/>
            <a:ext cx="12192000" cy="954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38A387E5-D3A3-4148-AC7A-3EC64813E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85532"/>
            <a:ext cx="121920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STRESS DISTRIBUTION IN THE CRITICAL CROSS-SECTION</a:t>
            </a:r>
            <a:endParaRPr lang="el-GR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BAB050-134B-4E3C-B3E1-060EA55C7E64}"/>
              </a:ext>
            </a:extLst>
          </p:cNvPr>
          <p:cNvSpPr txBox="1"/>
          <p:nvPr/>
        </p:nvSpPr>
        <p:spPr>
          <a:xfrm>
            <a:off x="186813" y="1001964"/>
            <a:ext cx="2025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TENSION</a:t>
            </a:r>
            <a:endParaRPr lang="el-GR" sz="2400" b="1" dirty="0"/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EB07BAB0-E306-47B1-BB15-571A9E529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056" y="1001964"/>
            <a:ext cx="7875639" cy="59067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4D7288-9BDE-4C43-AF18-F8B2D9887D4C}"/>
                  </a:ext>
                </a:extLst>
              </p:cNvPr>
              <p:cNvSpPr txBox="1"/>
              <p:nvPr/>
            </p:nvSpPr>
            <p:spPr>
              <a:xfrm>
                <a:off x="226141" y="1824300"/>
                <a:ext cx="2123769" cy="8040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l-G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l-G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⇒</m:t>
                    </m:r>
                    <m:r>
                      <a:rPr lang="el-G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l-G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l-G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165.1 </m:t>
                      </m:r>
                    </m:oMath>
                  </m:oMathPara>
                </a14:m>
                <a:endParaRPr lang="el-G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4D7288-9BDE-4C43-AF18-F8B2D9887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41" y="1824300"/>
                <a:ext cx="2123769" cy="8040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35FEFE-89CB-4EED-A0DB-662743789877}"/>
                  </a:ext>
                </a:extLst>
              </p:cNvPr>
              <p:cNvSpPr txBox="1"/>
              <p:nvPr/>
            </p:nvSpPr>
            <p:spPr>
              <a:xfrm>
                <a:off x="-314632" y="2988974"/>
                <a:ext cx="28808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l-G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162.95 </m:t>
                      </m:r>
                    </m:oMath>
                  </m:oMathPara>
                </a14:m>
                <a:endParaRPr lang="el-GR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35FEFE-89CB-4EED-A0DB-662743789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4632" y="2988974"/>
                <a:ext cx="2880850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948CA0-9A17-4295-924F-4AB8B2025F9F}"/>
                  </a:ext>
                </a:extLst>
              </p:cNvPr>
              <p:cNvSpPr txBox="1"/>
              <p:nvPr/>
            </p:nvSpPr>
            <p:spPr>
              <a:xfrm>
                <a:off x="-314632" y="3585996"/>
                <a:ext cx="28808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l-G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164.85</m:t>
                      </m:r>
                    </m:oMath>
                  </m:oMathPara>
                </a14:m>
                <a:endParaRPr lang="el-G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948CA0-9A17-4295-924F-4AB8B2025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4632" y="3585996"/>
                <a:ext cx="2880850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30A6B8-43DB-4B6E-B09D-2EDF5983570A}"/>
                  </a:ext>
                </a:extLst>
              </p:cNvPr>
              <p:cNvSpPr txBox="1"/>
              <p:nvPr/>
            </p:nvSpPr>
            <p:spPr>
              <a:xfrm>
                <a:off x="-314632" y="4107914"/>
                <a:ext cx="28808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l-G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166.41 </m:t>
                      </m:r>
                    </m:oMath>
                  </m:oMathPara>
                </a14:m>
                <a:endParaRPr lang="el-GR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30A6B8-43DB-4B6E-B09D-2EDF59835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4632" y="4107914"/>
                <a:ext cx="2880850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DFED36-8827-4E69-BAC2-2E403565F18E}"/>
                  </a:ext>
                </a:extLst>
              </p:cNvPr>
              <p:cNvSpPr txBox="1"/>
              <p:nvPr/>
            </p:nvSpPr>
            <p:spPr>
              <a:xfrm>
                <a:off x="-314632" y="4640654"/>
                <a:ext cx="28808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l-G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167.16 </m:t>
                      </m:r>
                    </m:oMath>
                  </m:oMathPara>
                </a14:m>
                <a:endParaRPr lang="el-GR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DFED36-8827-4E69-BAC2-2E403565F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4632" y="4640654"/>
                <a:ext cx="2880850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57136AD2-6AF3-4556-B106-7E12430052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1055" y="1001963"/>
            <a:ext cx="7875638" cy="5906729"/>
          </a:xfrm>
          <a:prstGeom prst="rect">
            <a:avLst/>
          </a:prstGeom>
        </p:spPr>
      </p:pic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A25E4FB0-7814-4675-84B7-14D533E8CE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1055" y="1001964"/>
            <a:ext cx="7875638" cy="5906728"/>
          </a:xfrm>
          <a:prstGeom prst="rect">
            <a:avLst/>
          </a:prstGeom>
        </p:spPr>
      </p:pic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157BFE41-7D2A-4B01-AB6D-86A8279A73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1053" y="1006149"/>
            <a:ext cx="7875637" cy="590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8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F143CA0A-C2BF-4326-9AF3-2F1F8F8667A8}"/>
              </a:ext>
            </a:extLst>
          </p:cNvPr>
          <p:cNvSpPr/>
          <p:nvPr/>
        </p:nvSpPr>
        <p:spPr>
          <a:xfrm>
            <a:off x="0" y="0"/>
            <a:ext cx="12192000" cy="954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38A387E5-D3A3-4148-AC7A-3EC64813E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85532"/>
            <a:ext cx="121920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STRESS DISTRIBUTION IN THE CRITICAL CROSS-SECTION</a:t>
            </a:r>
            <a:endParaRPr lang="el-GR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B93B0-22CC-4E59-912A-81730FCADE66}"/>
              </a:ext>
            </a:extLst>
          </p:cNvPr>
          <p:cNvSpPr txBox="1"/>
          <p:nvPr/>
        </p:nvSpPr>
        <p:spPr>
          <a:xfrm>
            <a:off x="186813" y="1001964"/>
            <a:ext cx="2025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BENDING</a:t>
            </a:r>
            <a:endParaRPr lang="el-GR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BC9890E-FC37-4D79-A8AE-64D672CB4DC4}"/>
                  </a:ext>
                </a:extLst>
              </p:cNvPr>
              <p:cNvSpPr txBox="1"/>
              <p:nvPr/>
            </p:nvSpPr>
            <p:spPr>
              <a:xfrm>
                <a:off x="226141" y="1824300"/>
                <a:ext cx="2340077" cy="1196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𝜀𝛾𝜅𝜊𝜋𝜂𝜍</m:t>
                          </m:r>
                        </m:sub>
                      </m:sSub>
                      <m:r>
                        <a:rPr lang="el-G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l-G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m:rPr>
                              <m:sty m:val="p"/>
                            </m:rPr>
                            <a:rPr lang="el-G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Μ</m:t>
                          </m:r>
                        </m:num>
                        <m:den>
                          <m:sSup>
                            <m:sSupPr>
                              <m:ctrlPr>
                                <a:rPr lang="el-G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l-G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l-G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⇒</m:t>
                      </m:r>
                      <m:r>
                        <a:rPr lang="el-G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l-GR" b="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endParaRPr lang="en-US" b="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l-G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𝜀𝛾𝜅𝜊𝜋𝜂𝜍</m:t>
                          </m:r>
                        </m:sub>
                      </m:sSub>
                      <m:r>
                        <a:rPr lang="el-G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13.5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l-GR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BC9890E-FC37-4D79-A8AE-64D672CB4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41" y="1824300"/>
                <a:ext cx="2340077" cy="1196931"/>
              </a:xfrm>
              <a:prstGeom prst="rect">
                <a:avLst/>
              </a:prstGeom>
              <a:blipFill>
                <a:blip r:embed="rId3"/>
                <a:stretch>
                  <a:fillRect b="-508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1406B5F-8E77-4B55-B100-334EF73B09B0}"/>
                  </a:ext>
                </a:extLst>
              </p:cNvPr>
              <p:cNvSpPr txBox="1"/>
              <p:nvPr/>
            </p:nvSpPr>
            <p:spPr>
              <a:xfrm>
                <a:off x="-226141" y="3283942"/>
                <a:ext cx="2880850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𝜀𝛾𝜅𝜊𝜋𝜂𝜍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l-G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l-G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0.2364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l-G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1406B5F-8E77-4B55-B100-334EF73B0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6141" y="3283942"/>
                <a:ext cx="2880850" cy="394019"/>
              </a:xfrm>
              <a:prstGeom prst="rect">
                <a:avLst/>
              </a:prstGeom>
              <a:blipFill>
                <a:blip r:embed="rId4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76CE9A-D0EA-4B10-A368-FB02047DAB44}"/>
                  </a:ext>
                </a:extLst>
              </p:cNvPr>
              <p:cNvSpPr txBox="1"/>
              <p:nvPr/>
            </p:nvSpPr>
            <p:spPr>
              <a:xfrm>
                <a:off x="-226141" y="3880964"/>
                <a:ext cx="2880850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𝜀𝛾𝜅𝜊𝜋𝜂𝜍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l-G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11.956</m:t>
                      </m:r>
                    </m:oMath>
                  </m:oMathPara>
                </a14:m>
                <a:endParaRPr lang="el-GR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76CE9A-D0EA-4B10-A368-FB02047DA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6141" y="3880964"/>
                <a:ext cx="2880850" cy="394019"/>
              </a:xfrm>
              <a:prstGeom prst="rect">
                <a:avLst/>
              </a:prstGeom>
              <a:blipFill>
                <a:blip r:embed="rId5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0BB13C-D84A-42AF-BB55-1F41BD183666}"/>
                  </a:ext>
                </a:extLst>
              </p:cNvPr>
              <p:cNvSpPr txBox="1"/>
              <p:nvPr/>
            </p:nvSpPr>
            <p:spPr>
              <a:xfrm>
                <a:off x="-226141" y="4402882"/>
                <a:ext cx="2880850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𝜀𝛾𝜅𝜊𝜋𝜂𝜍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l-G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11.97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l-GR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0BB13C-D84A-42AF-BB55-1F41BD183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6141" y="4402882"/>
                <a:ext cx="2880850" cy="394019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B2FF920-495C-42D0-A878-64E05D9A565F}"/>
                  </a:ext>
                </a:extLst>
              </p:cNvPr>
              <p:cNvSpPr txBox="1"/>
              <p:nvPr/>
            </p:nvSpPr>
            <p:spPr>
              <a:xfrm>
                <a:off x="-226141" y="4935622"/>
                <a:ext cx="2880850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l-G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𝜀𝛾𝜅𝜊𝜋𝜂𝜍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l-G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l-G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2.88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l-G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B2FF920-495C-42D0-A878-64E05D9A5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6141" y="4935622"/>
                <a:ext cx="2880850" cy="394019"/>
              </a:xfrm>
              <a:prstGeom prst="rect">
                <a:avLst/>
              </a:prstGeom>
              <a:blipFill>
                <a:blip r:embed="rId7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Εικόνα 11" descr="Εικόνα που περιέχει κείμενο, κεραία&#10;&#10;Περιγραφή που δημιουργήθηκε αυτόματα">
            <a:extLst>
              <a:ext uri="{FF2B5EF4-FFF2-40B4-BE49-F238E27FC236}">
                <a16:creationId xmlns:a16="http://schemas.microsoft.com/office/drawing/2014/main" id="{252555A4-55D3-4879-A555-3EB58DB6CE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361" y="954499"/>
            <a:ext cx="7875639" cy="5906729"/>
          </a:xfrm>
          <a:prstGeom prst="rect">
            <a:avLst/>
          </a:prstGeom>
        </p:spPr>
      </p:pic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47CFBA98-FD4B-4CFC-A82D-9686D469F9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6361" y="954498"/>
            <a:ext cx="7875638" cy="5906729"/>
          </a:xfrm>
          <a:prstGeom prst="rect">
            <a:avLst/>
          </a:prstGeom>
        </p:spPr>
      </p:pic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1F33B5B5-3EB8-4E4A-A413-03AB88C17A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6360" y="954497"/>
            <a:ext cx="7875638" cy="5906728"/>
          </a:xfrm>
          <a:prstGeom prst="rect">
            <a:avLst/>
          </a:prstGeom>
        </p:spPr>
      </p:pic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AA58E48C-6055-4F07-8D02-88173AFD64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6362" y="951272"/>
            <a:ext cx="7875637" cy="590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F143CA0A-C2BF-4326-9AF3-2F1F8F8667A8}"/>
              </a:ext>
            </a:extLst>
          </p:cNvPr>
          <p:cNvSpPr/>
          <p:nvPr/>
        </p:nvSpPr>
        <p:spPr>
          <a:xfrm>
            <a:off x="0" y="0"/>
            <a:ext cx="12192000" cy="954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38A387E5-D3A3-4148-AC7A-3EC64813E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6115" y="-185532"/>
            <a:ext cx="10205885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STRESS AT THE HOLE</a:t>
            </a:r>
            <a:endParaRPr lang="el-G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0E417-96C5-4475-A85C-2C43CA9325D8}"/>
              </a:ext>
            </a:extLst>
          </p:cNvPr>
          <p:cNvSpPr txBox="1"/>
          <p:nvPr/>
        </p:nvSpPr>
        <p:spPr>
          <a:xfrm>
            <a:off x="68826" y="1021118"/>
            <a:ext cx="2566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BEND</a:t>
            </a:r>
            <a:endParaRPr lang="el-GR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Θέση περιεχομένου 2">
                <a:extLst>
                  <a:ext uri="{FF2B5EF4-FFF2-40B4-BE49-F238E27FC236}">
                    <a16:creationId xmlns:a16="http://schemas.microsoft.com/office/drawing/2014/main" id="{E667BE77-DFF8-4B4A-B02A-78381DFAF5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2610815"/>
                <a:ext cx="3592820" cy="1807633"/>
              </a:xfrm>
            </p:spPr>
            <p:txBody>
              <a:bodyPr>
                <a:normAutofit fontScale="77500" lnSpcReduction="2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l-G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𝛼𝜅𝜇𝜂</m:t>
                        </m:r>
                      </m:sub>
                    </m:sSub>
                    <m:r>
                      <a:rPr lang="el-G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𝑀𝐻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l-G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𝜊𝜋𝜂</m:t>
                        </m:r>
                      </m:sub>
                    </m:sSub>
                    <m:r>
                      <a:rPr lang="el-G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l-G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𝑀𝐷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l-G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=50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l-G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Θέση περιεχομένου 2">
                <a:extLst>
                  <a:ext uri="{FF2B5EF4-FFF2-40B4-BE49-F238E27FC236}">
                    <a16:creationId xmlns:a16="http://schemas.microsoft.com/office/drawing/2014/main" id="{E667BE77-DFF8-4B4A-B02A-78381DFAF5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2610815"/>
                <a:ext cx="3592820" cy="180763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9B24595-529C-45E0-B144-C457D5AFB83B}"/>
              </a:ext>
            </a:extLst>
          </p:cNvPr>
          <p:cNvSpPr txBox="1"/>
          <p:nvPr/>
        </p:nvSpPr>
        <p:spPr>
          <a:xfrm>
            <a:off x="68826" y="2048987"/>
            <a:ext cx="3722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THEORITICAL</a:t>
            </a:r>
            <a:r>
              <a:rPr lang="el-GR" sz="2400" u="sng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9640E1-A03A-4B19-8148-3317BF0B48AF}"/>
              </a:ext>
            </a:extLst>
          </p:cNvPr>
          <p:cNvSpPr txBox="1"/>
          <p:nvPr/>
        </p:nvSpPr>
        <p:spPr>
          <a:xfrm>
            <a:off x="-40447" y="4656914"/>
            <a:ext cx="2784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CALCULATION</a:t>
            </a:r>
            <a:r>
              <a:rPr lang="el-GR" sz="2400" u="sng" dirty="0"/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55472A-D89B-484D-B525-485A4DB149FD}"/>
              </a:ext>
            </a:extLst>
          </p:cNvPr>
          <p:cNvSpPr txBox="1"/>
          <p:nvPr/>
        </p:nvSpPr>
        <p:spPr>
          <a:xfrm>
            <a:off x="-40447" y="5284377"/>
            <a:ext cx="3592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</a:t>
            </a:r>
            <a:r>
              <a:rPr lang="el-GR" dirty="0"/>
              <a:t> (Χ,Υ)=(27,27) </a:t>
            </a:r>
            <a:r>
              <a:rPr lang="el-GR" dirty="0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</a:rPr>
              <a:t>D=</a:t>
            </a:r>
            <a:r>
              <a:rPr lang="el-GR" dirty="0">
                <a:sym typeface="Wingdings" panose="05000000000000000000" pitchFamily="2" charset="2"/>
              </a:rPr>
              <a:t>4</a:t>
            </a:r>
            <a:r>
              <a:rPr lang="en-US" dirty="0">
                <a:sym typeface="Wingdings" panose="05000000000000000000" pitchFamily="2" charset="2"/>
              </a:rPr>
              <a:t>8.2mm</a:t>
            </a:r>
            <a:r>
              <a:rPr lang="el-GR" dirty="0">
                <a:sym typeface="Wingdings" panose="05000000000000000000" pitchFamily="2" charset="2"/>
              </a:rPr>
              <a:t> </a:t>
            </a:r>
            <a:endParaRPr lang="el-GR" dirty="0"/>
          </a:p>
        </p:txBody>
      </p:sp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3A13377C-209B-4B33-8573-77067057D5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536" y="1021117"/>
            <a:ext cx="4726211" cy="3544660"/>
          </a:xfrm>
          <a:prstGeom prst="rect">
            <a:avLst/>
          </a:prstGeom>
        </p:spPr>
      </p:pic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16B04C61-3753-4F09-9310-A2ED95C0B7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789" y="3313341"/>
            <a:ext cx="4726211" cy="354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82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Ορθογώνιο 41">
            <a:extLst>
              <a:ext uri="{FF2B5EF4-FFF2-40B4-BE49-F238E27FC236}">
                <a16:creationId xmlns:a16="http://schemas.microsoft.com/office/drawing/2014/main" id="{491CE59F-B615-428C-8941-C5C0FA92DA1E}"/>
              </a:ext>
            </a:extLst>
          </p:cNvPr>
          <p:cNvSpPr/>
          <p:nvPr/>
        </p:nvSpPr>
        <p:spPr>
          <a:xfrm>
            <a:off x="0" y="0"/>
            <a:ext cx="12192000" cy="10343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D7ABF5BB-47D9-4ABC-9F15-CB09636D0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614" y="1465137"/>
            <a:ext cx="2425959" cy="5298805"/>
          </a:xfrm>
          <a:prstGeom prst="rect">
            <a:avLst/>
          </a:prstGeom>
        </p:spPr>
      </p:pic>
      <p:sp>
        <p:nvSpPr>
          <p:cNvPr id="8" name="Διάγραμμα ροής: Γραμμή σύνδεσης 7">
            <a:extLst>
              <a:ext uri="{FF2B5EF4-FFF2-40B4-BE49-F238E27FC236}">
                <a16:creationId xmlns:a16="http://schemas.microsoft.com/office/drawing/2014/main" id="{9BBF3627-99B4-4402-BCF7-AF911075BE70}"/>
              </a:ext>
            </a:extLst>
          </p:cNvPr>
          <p:cNvSpPr/>
          <p:nvPr/>
        </p:nvSpPr>
        <p:spPr>
          <a:xfrm>
            <a:off x="4765925" y="2798282"/>
            <a:ext cx="1474365" cy="1401266"/>
          </a:xfrm>
          <a:prstGeom prst="flowChartConnector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Ελεύθερη σχεδίαση: Σχήμα 9">
            <a:extLst>
              <a:ext uri="{FF2B5EF4-FFF2-40B4-BE49-F238E27FC236}">
                <a16:creationId xmlns:a16="http://schemas.microsoft.com/office/drawing/2014/main" id="{61C4F16F-6451-45E4-AB03-C55BD3A0D68B}"/>
              </a:ext>
            </a:extLst>
          </p:cNvPr>
          <p:cNvSpPr/>
          <p:nvPr/>
        </p:nvSpPr>
        <p:spPr>
          <a:xfrm>
            <a:off x="3921066" y="1073020"/>
            <a:ext cx="3011579" cy="793276"/>
          </a:xfrm>
          <a:custGeom>
            <a:avLst/>
            <a:gdLst>
              <a:gd name="connsiteX0" fmla="*/ 175073 w 3011579"/>
              <a:gd name="connsiteY0" fmla="*/ 755780 h 793276"/>
              <a:gd name="connsiteX1" fmla="*/ 296371 w 3011579"/>
              <a:gd name="connsiteY1" fmla="*/ 746449 h 793276"/>
              <a:gd name="connsiteX2" fmla="*/ 473652 w 3011579"/>
              <a:gd name="connsiteY2" fmla="*/ 737119 h 793276"/>
              <a:gd name="connsiteX3" fmla="*/ 529636 w 3011579"/>
              <a:gd name="connsiteY3" fmla="*/ 718458 h 793276"/>
              <a:gd name="connsiteX4" fmla="*/ 566958 w 3011579"/>
              <a:gd name="connsiteY4" fmla="*/ 709127 h 793276"/>
              <a:gd name="connsiteX5" fmla="*/ 594950 w 3011579"/>
              <a:gd name="connsiteY5" fmla="*/ 699796 h 793276"/>
              <a:gd name="connsiteX6" fmla="*/ 800224 w 3011579"/>
              <a:gd name="connsiteY6" fmla="*/ 681135 h 793276"/>
              <a:gd name="connsiteX7" fmla="*/ 856207 w 3011579"/>
              <a:gd name="connsiteY7" fmla="*/ 662474 h 793276"/>
              <a:gd name="connsiteX8" fmla="*/ 884199 w 3011579"/>
              <a:gd name="connsiteY8" fmla="*/ 643813 h 793276"/>
              <a:gd name="connsiteX9" fmla="*/ 930852 w 3011579"/>
              <a:gd name="connsiteY9" fmla="*/ 634482 h 793276"/>
              <a:gd name="connsiteX10" fmla="*/ 1024158 w 3011579"/>
              <a:gd name="connsiteY10" fmla="*/ 606490 h 793276"/>
              <a:gd name="connsiteX11" fmla="*/ 1089473 w 3011579"/>
              <a:gd name="connsiteY11" fmla="*/ 597160 h 793276"/>
              <a:gd name="connsiteX12" fmla="*/ 1117465 w 3011579"/>
              <a:gd name="connsiteY12" fmla="*/ 587829 h 793276"/>
              <a:gd name="connsiteX13" fmla="*/ 1266754 w 3011579"/>
              <a:gd name="connsiteY13" fmla="*/ 569168 h 793276"/>
              <a:gd name="connsiteX14" fmla="*/ 1322738 w 3011579"/>
              <a:gd name="connsiteY14" fmla="*/ 559837 h 793276"/>
              <a:gd name="connsiteX15" fmla="*/ 1406714 w 3011579"/>
              <a:gd name="connsiteY15" fmla="*/ 531845 h 793276"/>
              <a:gd name="connsiteX16" fmla="*/ 1434705 w 3011579"/>
              <a:gd name="connsiteY16" fmla="*/ 522515 h 793276"/>
              <a:gd name="connsiteX17" fmla="*/ 1611987 w 3011579"/>
              <a:gd name="connsiteY17" fmla="*/ 513184 h 793276"/>
              <a:gd name="connsiteX18" fmla="*/ 1649310 w 3011579"/>
              <a:gd name="connsiteY18" fmla="*/ 503853 h 793276"/>
              <a:gd name="connsiteX19" fmla="*/ 1695963 w 3011579"/>
              <a:gd name="connsiteY19" fmla="*/ 494523 h 793276"/>
              <a:gd name="connsiteX20" fmla="*/ 1723954 w 3011579"/>
              <a:gd name="connsiteY20" fmla="*/ 485192 h 793276"/>
              <a:gd name="connsiteX21" fmla="*/ 1770607 w 3011579"/>
              <a:gd name="connsiteY21" fmla="*/ 447870 h 793276"/>
              <a:gd name="connsiteX22" fmla="*/ 1789269 w 3011579"/>
              <a:gd name="connsiteY22" fmla="*/ 429209 h 793276"/>
              <a:gd name="connsiteX23" fmla="*/ 1817261 w 3011579"/>
              <a:gd name="connsiteY23" fmla="*/ 419878 h 793276"/>
              <a:gd name="connsiteX24" fmla="*/ 1910567 w 3011579"/>
              <a:gd name="connsiteY24" fmla="*/ 429209 h 793276"/>
              <a:gd name="connsiteX25" fmla="*/ 1938558 w 3011579"/>
              <a:gd name="connsiteY25" fmla="*/ 438539 h 793276"/>
              <a:gd name="connsiteX26" fmla="*/ 2050526 w 3011579"/>
              <a:gd name="connsiteY26" fmla="*/ 457200 h 793276"/>
              <a:gd name="connsiteX27" fmla="*/ 2162493 w 3011579"/>
              <a:gd name="connsiteY27" fmla="*/ 466531 h 793276"/>
              <a:gd name="connsiteX28" fmla="*/ 2246469 w 3011579"/>
              <a:gd name="connsiteY28" fmla="*/ 475862 h 793276"/>
              <a:gd name="connsiteX29" fmla="*/ 2517056 w 3011579"/>
              <a:gd name="connsiteY29" fmla="*/ 494523 h 793276"/>
              <a:gd name="connsiteX30" fmla="*/ 2591701 w 3011579"/>
              <a:gd name="connsiteY30" fmla="*/ 513184 h 793276"/>
              <a:gd name="connsiteX31" fmla="*/ 2657016 w 3011579"/>
              <a:gd name="connsiteY31" fmla="*/ 569168 h 793276"/>
              <a:gd name="connsiteX32" fmla="*/ 2685007 w 3011579"/>
              <a:gd name="connsiteY32" fmla="*/ 578498 h 793276"/>
              <a:gd name="connsiteX33" fmla="*/ 2703669 w 3011579"/>
              <a:gd name="connsiteY33" fmla="*/ 597160 h 793276"/>
              <a:gd name="connsiteX34" fmla="*/ 2731661 w 3011579"/>
              <a:gd name="connsiteY34" fmla="*/ 606490 h 793276"/>
              <a:gd name="connsiteX35" fmla="*/ 2955595 w 3011579"/>
              <a:gd name="connsiteY35" fmla="*/ 597160 h 793276"/>
              <a:gd name="connsiteX36" fmla="*/ 2983587 w 3011579"/>
              <a:gd name="connsiteY36" fmla="*/ 541176 h 793276"/>
              <a:gd name="connsiteX37" fmla="*/ 3011579 w 3011579"/>
              <a:gd name="connsiteY37" fmla="*/ 429209 h 793276"/>
              <a:gd name="connsiteX38" fmla="*/ 3002248 w 3011579"/>
              <a:gd name="connsiteY38" fmla="*/ 307911 h 793276"/>
              <a:gd name="connsiteX39" fmla="*/ 2964926 w 3011579"/>
              <a:gd name="connsiteY39" fmla="*/ 214604 h 793276"/>
              <a:gd name="connsiteX40" fmla="*/ 2946265 w 3011579"/>
              <a:gd name="connsiteY40" fmla="*/ 186613 h 793276"/>
              <a:gd name="connsiteX41" fmla="*/ 2918273 w 3011579"/>
              <a:gd name="connsiteY41" fmla="*/ 177282 h 793276"/>
              <a:gd name="connsiteX42" fmla="*/ 2890281 w 3011579"/>
              <a:gd name="connsiteY42" fmla="*/ 158621 h 793276"/>
              <a:gd name="connsiteX43" fmla="*/ 2796975 w 3011579"/>
              <a:gd name="connsiteY43" fmla="*/ 139960 h 793276"/>
              <a:gd name="connsiteX44" fmla="*/ 2666346 w 3011579"/>
              <a:gd name="connsiteY44" fmla="*/ 130629 h 793276"/>
              <a:gd name="connsiteX45" fmla="*/ 2517056 w 3011579"/>
              <a:gd name="connsiteY45" fmla="*/ 121298 h 793276"/>
              <a:gd name="connsiteX46" fmla="*/ 2451742 w 3011579"/>
              <a:gd name="connsiteY46" fmla="*/ 111968 h 793276"/>
              <a:gd name="connsiteX47" fmla="*/ 2414420 w 3011579"/>
              <a:gd name="connsiteY47" fmla="*/ 102637 h 793276"/>
              <a:gd name="connsiteX48" fmla="*/ 2367767 w 3011579"/>
              <a:gd name="connsiteY48" fmla="*/ 93307 h 793276"/>
              <a:gd name="connsiteX49" fmla="*/ 2330444 w 3011579"/>
              <a:gd name="connsiteY49" fmla="*/ 83976 h 793276"/>
              <a:gd name="connsiteX50" fmla="*/ 2255799 w 3011579"/>
              <a:gd name="connsiteY50" fmla="*/ 74645 h 793276"/>
              <a:gd name="connsiteX51" fmla="*/ 2181154 w 3011579"/>
              <a:gd name="connsiteY51" fmla="*/ 55984 h 793276"/>
              <a:gd name="connsiteX52" fmla="*/ 2050526 w 3011579"/>
              <a:gd name="connsiteY52" fmla="*/ 27992 h 793276"/>
              <a:gd name="connsiteX53" fmla="*/ 1966550 w 3011579"/>
              <a:gd name="connsiteY53" fmla="*/ 18662 h 793276"/>
              <a:gd name="connsiteX54" fmla="*/ 1919897 w 3011579"/>
              <a:gd name="connsiteY54" fmla="*/ 9331 h 793276"/>
              <a:gd name="connsiteX55" fmla="*/ 1854583 w 3011579"/>
              <a:gd name="connsiteY55" fmla="*/ 0 h 793276"/>
              <a:gd name="connsiteX56" fmla="*/ 1602656 w 3011579"/>
              <a:gd name="connsiteY56" fmla="*/ 9331 h 793276"/>
              <a:gd name="connsiteX57" fmla="*/ 1490689 w 3011579"/>
              <a:gd name="connsiteY57" fmla="*/ 46653 h 793276"/>
              <a:gd name="connsiteX58" fmla="*/ 1406714 w 3011579"/>
              <a:gd name="connsiteY58" fmla="*/ 74645 h 793276"/>
              <a:gd name="connsiteX59" fmla="*/ 1378722 w 3011579"/>
              <a:gd name="connsiteY59" fmla="*/ 83976 h 793276"/>
              <a:gd name="connsiteX60" fmla="*/ 1350730 w 3011579"/>
              <a:gd name="connsiteY60" fmla="*/ 93307 h 793276"/>
              <a:gd name="connsiteX61" fmla="*/ 1238763 w 3011579"/>
              <a:gd name="connsiteY61" fmla="*/ 111968 h 793276"/>
              <a:gd name="connsiteX62" fmla="*/ 1117465 w 3011579"/>
              <a:gd name="connsiteY62" fmla="*/ 121298 h 793276"/>
              <a:gd name="connsiteX63" fmla="*/ 417669 w 3011579"/>
              <a:gd name="connsiteY63" fmla="*/ 121298 h 793276"/>
              <a:gd name="connsiteX64" fmla="*/ 343024 w 3011579"/>
              <a:gd name="connsiteY64" fmla="*/ 158621 h 793276"/>
              <a:gd name="connsiteX65" fmla="*/ 305701 w 3011579"/>
              <a:gd name="connsiteY65" fmla="*/ 167951 h 793276"/>
              <a:gd name="connsiteX66" fmla="*/ 249718 w 3011579"/>
              <a:gd name="connsiteY66" fmla="*/ 205274 h 793276"/>
              <a:gd name="connsiteX67" fmla="*/ 221726 w 3011579"/>
              <a:gd name="connsiteY67" fmla="*/ 223935 h 793276"/>
              <a:gd name="connsiteX68" fmla="*/ 175073 w 3011579"/>
              <a:gd name="connsiteY68" fmla="*/ 261258 h 793276"/>
              <a:gd name="connsiteX69" fmla="*/ 119089 w 3011579"/>
              <a:gd name="connsiteY69" fmla="*/ 279919 h 793276"/>
              <a:gd name="connsiteX70" fmla="*/ 63105 w 3011579"/>
              <a:gd name="connsiteY70" fmla="*/ 335902 h 793276"/>
              <a:gd name="connsiteX71" fmla="*/ 35114 w 3011579"/>
              <a:gd name="connsiteY71" fmla="*/ 382556 h 793276"/>
              <a:gd name="connsiteX72" fmla="*/ 25783 w 3011579"/>
              <a:gd name="connsiteY72" fmla="*/ 410547 h 793276"/>
              <a:gd name="connsiteX73" fmla="*/ 16452 w 3011579"/>
              <a:gd name="connsiteY73" fmla="*/ 503853 h 793276"/>
              <a:gd name="connsiteX74" fmla="*/ 63105 w 3011579"/>
              <a:gd name="connsiteY74" fmla="*/ 550507 h 793276"/>
              <a:gd name="connsiteX75" fmla="*/ 81767 w 3011579"/>
              <a:gd name="connsiteY75" fmla="*/ 606490 h 793276"/>
              <a:gd name="connsiteX76" fmla="*/ 119089 w 3011579"/>
              <a:gd name="connsiteY76" fmla="*/ 662474 h 793276"/>
              <a:gd name="connsiteX77" fmla="*/ 137750 w 3011579"/>
              <a:gd name="connsiteY77" fmla="*/ 718458 h 793276"/>
              <a:gd name="connsiteX78" fmla="*/ 147081 w 3011579"/>
              <a:gd name="connsiteY78" fmla="*/ 746449 h 793276"/>
              <a:gd name="connsiteX79" fmla="*/ 165742 w 3011579"/>
              <a:gd name="connsiteY79" fmla="*/ 765111 h 793276"/>
              <a:gd name="connsiteX80" fmla="*/ 175073 w 3011579"/>
              <a:gd name="connsiteY80" fmla="*/ 793102 h 793276"/>
              <a:gd name="connsiteX81" fmla="*/ 240387 w 3011579"/>
              <a:gd name="connsiteY81" fmla="*/ 774441 h 793276"/>
              <a:gd name="connsiteX82" fmla="*/ 231056 w 3011579"/>
              <a:gd name="connsiteY82" fmla="*/ 746449 h 793276"/>
              <a:gd name="connsiteX83" fmla="*/ 221726 w 3011579"/>
              <a:gd name="connsiteY83" fmla="*/ 774441 h 793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3011579" h="793276">
                <a:moveTo>
                  <a:pt x="175073" y="755780"/>
                </a:moveTo>
                <a:lnTo>
                  <a:pt x="296371" y="746449"/>
                </a:lnTo>
                <a:cubicBezTo>
                  <a:pt x="355431" y="742758"/>
                  <a:pt x="414898" y="744169"/>
                  <a:pt x="473652" y="737119"/>
                </a:cubicBezTo>
                <a:cubicBezTo>
                  <a:pt x="493183" y="734775"/>
                  <a:pt x="510553" y="723229"/>
                  <a:pt x="529636" y="718458"/>
                </a:cubicBezTo>
                <a:cubicBezTo>
                  <a:pt x="542077" y="715348"/>
                  <a:pt x="554628" y="712650"/>
                  <a:pt x="566958" y="709127"/>
                </a:cubicBezTo>
                <a:cubicBezTo>
                  <a:pt x="576415" y="706425"/>
                  <a:pt x="585349" y="701930"/>
                  <a:pt x="594950" y="699796"/>
                </a:cubicBezTo>
                <a:cubicBezTo>
                  <a:pt x="663530" y="684556"/>
                  <a:pt x="728476" y="685619"/>
                  <a:pt x="800224" y="681135"/>
                </a:cubicBezTo>
                <a:cubicBezTo>
                  <a:pt x="818885" y="674915"/>
                  <a:pt x="839840" y="673385"/>
                  <a:pt x="856207" y="662474"/>
                </a:cubicBezTo>
                <a:cubicBezTo>
                  <a:pt x="865538" y="656254"/>
                  <a:pt x="873699" y="647751"/>
                  <a:pt x="884199" y="643813"/>
                </a:cubicBezTo>
                <a:cubicBezTo>
                  <a:pt x="899048" y="638245"/>
                  <a:pt x="915552" y="638655"/>
                  <a:pt x="930852" y="634482"/>
                </a:cubicBezTo>
                <a:cubicBezTo>
                  <a:pt x="979523" y="621208"/>
                  <a:pt x="980451" y="614437"/>
                  <a:pt x="1024158" y="606490"/>
                </a:cubicBezTo>
                <a:cubicBezTo>
                  <a:pt x="1045796" y="602556"/>
                  <a:pt x="1067701" y="600270"/>
                  <a:pt x="1089473" y="597160"/>
                </a:cubicBezTo>
                <a:cubicBezTo>
                  <a:pt x="1098804" y="594050"/>
                  <a:pt x="1107821" y="589758"/>
                  <a:pt x="1117465" y="587829"/>
                </a:cubicBezTo>
                <a:cubicBezTo>
                  <a:pt x="1158337" y="579654"/>
                  <a:pt x="1227926" y="574345"/>
                  <a:pt x="1266754" y="569168"/>
                </a:cubicBezTo>
                <a:cubicBezTo>
                  <a:pt x="1285507" y="566668"/>
                  <a:pt x="1304384" y="564425"/>
                  <a:pt x="1322738" y="559837"/>
                </a:cubicBezTo>
                <a:cubicBezTo>
                  <a:pt x="1322756" y="559833"/>
                  <a:pt x="1392709" y="536513"/>
                  <a:pt x="1406714" y="531845"/>
                </a:cubicBezTo>
                <a:cubicBezTo>
                  <a:pt x="1416044" y="528735"/>
                  <a:pt x="1424884" y="523032"/>
                  <a:pt x="1434705" y="522515"/>
                </a:cubicBezTo>
                <a:lnTo>
                  <a:pt x="1611987" y="513184"/>
                </a:lnTo>
                <a:cubicBezTo>
                  <a:pt x="1624428" y="510074"/>
                  <a:pt x="1636791" y="506635"/>
                  <a:pt x="1649310" y="503853"/>
                </a:cubicBezTo>
                <a:cubicBezTo>
                  <a:pt x="1664791" y="500413"/>
                  <a:pt x="1680578" y="498369"/>
                  <a:pt x="1695963" y="494523"/>
                </a:cubicBezTo>
                <a:cubicBezTo>
                  <a:pt x="1705504" y="492138"/>
                  <a:pt x="1714624" y="488302"/>
                  <a:pt x="1723954" y="485192"/>
                </a:cubicBezTo>
                <a:cubicBezTo>
                  <a:pt x="1769014" y="440134"/>
                  <a:pt x="1711754" y="494952"/>
                  <a:pt x="1770607" y="447870"/>
                </a:cubicBezTo>
                <a:cubicBezTo>
                  <a:pt x="1777476" y="442375"/>
                  <a:pt x="1781726" y="433735"/>
                  <a:pt x="1789269" y="429209"/>
                </a:cubicBezTo>
                <a:cubicBezTo>
                  <a:pt x="1797703" y="424149"/>
                  <a:pt x="1807930" y="422988"/>
                  <a:pt x="1817261" y="419878"/>
                </a:cubicBezTo>
                <a:cubicBezTo>
                  <a:pt x="1848363" y="422988"/>
                  <a:pt x="1879673" y="424456"/>
                  <a:pt x="1910567" y="429209"/>
                </a:cubicBezTo>
                <a:cubicBezTo>
                  <a:pt x="1920288" y="430704"/>
                  <a:pt x="1929017" y="436154"/>
                  <a:pt x="1938558" y="438539"/>
                </a:cubicBezTo>
                <a:cubicBezTo>
                  <a:pt x="1968042" y="445910"/>
                  <a:pt x="2023226" y="454326"/>
                  <a:pt x="2050526" y="457200"/>
                </a:cubicBezTo>
                <a:cubicBezTo>
                  <a:pt x="2087772" y="461121"/>
                  <a:pt x="2125210" y="462980"/>
                  <a:pt x="2162493" y="466531"/>
                </a:cubicBezTo>
                <a:cubicBezTo>
                  <a:pt x="2190530" y="469201"/>
                  <a:pt x="2218477" y="472752"/>
                  <a:pt x="2246469" y="475862"/>
                </a:cubicBezTo>
                <a:cubicBezTo>
                  <a:pt x="2357464" y="512858"/>
                  <a:pt x="2213368" y="467727"/>
                  <a:pt x="2517056" y="494523"/>
                </a:cubicBezTo>
                <a:cubicBezTo>
                  <a:pt x="2542604" y="496777"/>
                  <a:pt x="2591701" y="513184"/>
                  <a:pt x="2591701" y="513184"/>
                </a:cubicBezTo>
                <a:cubicBezTo>
                  <a:pt x="2614659" y="536142"/>
                  <a:pt x="2628595" y="554958"/>
                  <a:pt x="2657016" y="569168"/>
                </a:cubicBezTo>
                <a:cubicBezTo>
                  <a:pt x="2665813" y="573566"/>
                  <a:pt x="2675677" y="575388"/>
                  <a:pt x="2685007" y="578498"/>
                </a:cubicBezTo>
                <a:cubicBezTo>
                  <a:pt x="2691228" y="584719"/>
                  <a:pt x="2696125" y="592634"/>
                  <a:pt x="2703669" y="597160"/>
                </a:cubicBezTo>
                <a:cubicBezTo>
                  <a:pt x="2712103" y="602220"/>
                  <a:pt x="2721826" y="606490"/>
                  <a:pt x="2731661" y="606490"/>
                </a:cubicBezTo>
                <a:cubicBezTo>
                  <a:pt x="2806370" y="606490"/>
                  <a:pt x="2880950" y="600270"/>
                  <a:pt x="2955595" y="597160"/>
                </a:cubicBezTo>
                <a:cubicBezTo>
                  <a:pt x="2985570" y="567183"/>
                  <a:pt x="2968847" y="590307"/>
                  <a:pt x="2983587" y="541176"/>
                </a:cubicBezTo>
                <a:cubicBezTo>
                  <a:pt x="3011310" y="448765"/>
                  <a:pt x="2996052" y="522368"/>
                  <a:pt x="3011579" y="429209"/>
                </a:cubicBezTo>
                <a:cubicBezTo>
                  <a:pt x="3008469" y="388776"/>
                  <a:pt x="3008573" y="347967"/>
                  <a:pt x="3002248" y="307911"/>
                </a:cubicBezTo>
                <a:cubicBezTo>
                  <a:pt x="2998077" y="281496"/>
                  <a:pt x="2979027" y="239282"/>
                  <a:pt x="2964926" y="214604"/>
                </a:cubicBezTo>
                <a:cubicBezTo>
                  <a:pt x="2959362" y="204868"/>
                  <a:pt x="2955021" y="193618"/>
                  <a:pt x="2946265" y="186613"/>
                </a:cubicBezTo>
                <a:cubicBezTo>
                  <a:pt x="2938585" y="180469"/>
                  <a:pt x="2927070" y="181681"/>
                  <a:pt x="2918273" y="177282"/>
                </a:cubicBezTo>
                <a:cubicBezTo>
                  <a:pt x="2908243" y="172267"/>
                  <a:pt x="2900311" y="163636"/>
                  <a:pt x="2890281" y="158621"/>
                </a:cubicBezTo>
                <a:cubicBezTo>
                  <a:pt x="2865489" y="146225"/>
                  <a:pt x="2818218" y="141983"/>
                  <a:pt x="2796975" y="139960"/>
                </a:cubicBezTo>
                <a:cubicBezTo>
                  <a:pt x="2753518" y="135821"/>
                  <a:pt x="2709903" y="133533"/>
                  <a:pt x="2666346" y="130629"/>
                </a:cubicBezTo>
                <a:lnTo>
                  <a:pt x="2517056" y="121298"/>
                </a:lnTo>
                <a:cubicBezTo>
                  <a:pt x="2495285" y="118188"/>
                  <a:pt x="2473380" y="115902"/>
                  <a:pt x="2451742" y="111968"/>
                </a:cubicBezTo>
                <a:cubicBezTo>
                  <a:pt x="2439125" y="109674"/>
                  <a:pt x="2426938" y="105419"/>
                  <a:pt x="2414420" y="102637"/>
                </a:cubicBezTo>
                <a:cubicBezTo>
                  <a:pt x="2398939" y="99197"/>
                  <a:pt x="2383248" y="96747"/>
                  <a:pt x="2367767" y="93307"/>
                </a:cubicBezTo>
                <a:cubicBezTo>
                  <a:pt x="2355248" y="90525"/>
                  <a:pt x="2343093" y="86084"/>
                  <a:pt x="2330444" y="83976"/>
                </a:cubicBezTo>
                <a:cubicBezTo>
                  <a:pt x="2305710" y="79854"/>
                  <a:pt x="2280445" y="79266"/>
                  <a:pt x="2255799" y="74645"/>
                </a:cubicBezTo>
                <a:cubicBezTo>
                  <a:pt x="2230591" y="69918"/>
                  <a:pt x="2206232" y="61358"/>
                  <a:pt x="2181154" y="55984"/>
                </a:cubicBezTo>
                <a:cubicBezTo>
                  <a:pt x="2137611" y="46653"/>
                  <a:pt x="2094399" y="35622"/>
                  <a:pt x="2050526" y="27992"/>
                </a:cubicBezTo>
                <a:cubicBezTo>
                  <a:pt x="2022778" y="23166"/>
                  <a:pt x="1994431" y="22645"/>
                  <a:pt x="1966550" y="18662"/>
                </a:cubicBezTo>
                <a:cubicBezTo>
                  <a:pt x="1950850" y="16419"/>
                  <a:pt x="1935540" y="11938"/>
                  <a:pt x="1919897" y="9331"/>
                </a:cubicBezTo>
                <a:cubicBezTo>
                  <a:pt x="1898204" y="5715"/>
                  <a:pt x="1876354" y="3110"/>
                  <a:pt x="1854583" y="0"/>
                </a:cubicBezTo>
                <a:cubicBezTo>
                  <a:pt x="1770607" y="3110"/>
                  <a:pt x="1686007" y="-1355"/>
                  <a:pt x="1602656" y="9331"/>
                </a:cubicBezTo>
                <a:cubicBezTo>
                  <a:pt x="1563634" y="14334"/>
                  <a:pt x="1528011" y="34212"/>
                  <a:pt x="1490689" y="46653"/>
                </a:cubicBezTo>
                <a:lnTo>
                  <a:pt x="1406714" y="74645"/>
                </a:lnTo>
                <a:lnTo>
                  <a:pt x="1378722" y="83976"/>
                </a:lnTo>
                <a:cubicBezTo>
                  <a:pt x="1369391" y="87086"/>
                  <a:pt x="1360374" y="91378"/>
                  <a:pt x="1350730" y="93307"/>
                </a:cubicBezTo>
                <a:cubicBezTo>
                  <a:pt x="1307556" y="101941"/>
                  <a:pt x="1285046" y="107340"/>
                  <a:pt x="1238763" y="111968"/>
                </a:cubicBezTo>
                <a:cubicBezTo>
                  <a:pt x="1198412" y="116003"/>
                  <a:pt x="1157898" y="118188"/>
                  <a:pt x="1117465" y="121298"/>
                </a:cubicBezTo>
                <a:cubicBezTo>
                  <a:pt x="994814" y="118511"/>
                  <a:pt x="572877" y="101400"/>
                  <a:pt x="417669" y="121298"/>
                </a:cubicBezTo>
                <a:cubicBezTo>
                  <a:pt x="390076" y="124836"/>
                  <a:pt x="370012" y="151875"/>
                  <a:pt x="343024" y="158621"/>
                </a:cubicBezTo>
                <a:lnTo>
                  <a:pt x="305701" y="167951"/>
                </a:lnTo>
                <a:lnTo>
                  <a:pt x="249718" y="205274"/>
                </a:lnTo>
                <a:cubicBezTo>
                  <a:pt x="240387" y="211494"/>
                  <a:pt x="230483" y="216930"/>
                  <a:pt x="221726" y="223935"/>
                </a:cubicBezTo>
                <a:cubicBezTo>
                  <a:pt x="206175" y="236376"/>
                  <a:pt x="192556" y="251722"/>
                  <a:pt x="175073" y="261258"/>
                </a:cubicBezTo>
                <a:cubicBezTo>
                  <a:pt x="157804" y="270677"/>
                  <a:pt x="119089" y="279919"/>
                  <a:pt x="119089" y="279919"/>
                </a:cubicBezTo>
                <a:cubicBezTo>
                  <a:pt x="100428" y="298580"/>
                  <a:pt x="71450" y="310865"/>
                  <a:pt x="63105" y="335902"/>
                </a:cubicBezTo>
                <a:cubicBezTo>
                  <a:pt x="50993" y="372240"/>
                  <a:pt x="60729" y="356939"/>
                  <a:pt x="35114" y="382556"/>
                </a:cubicBezTo>
                <a:cubicBezTo>
                  <a:pt x="32004" y="391886"/>
                  <a:pt x="30181" y="401750"/>
                  <a:pt x="25783" y="410547"/>
                </a:cubicBezTo>
                <a:cubicBezTo>
                  <a:pt x="5738" y="450636"/>
                  <a:pt x="-15674" y="439600"/>
                  <a:pt x="16452" y="503853"/>
                </a:cubicBezTo>
                <a:cubicBezTo>
                  <a:pt x="26287" y="523524"/>
                  <a:pt x="63105" y="550507"/>
                  <a:pt x="63105" y="550507"/>
                </a:cubicBezTo>
                <a:cubicBezTo>
                  <a:pt x="69326" y="569168"/>
                  <a:pt x="70856" y="590123"/>
                  <a:pt x="81767" y="606490"/>
                </a:cubicBezTo>
                <a:cubicBezTo>
                  <a:pt x="94208" y="625151"/>
                  <a:pt x="111997" y="641197"/>
                  <a:pt x="119089" y="662474"/>
                </a:cubicBezTo>
                <a:lnTo>
                  <a:pt x="137750" y="718458"/>
                </a:lnTo>
                <a:cubicBezTo>
                  <a:pt x="140860" y="727788"/>
                  <a:pt x="140127" y="739494"/>
                  <a:pt x="147081" y="746449"/>
                </a:cubicBezTo>
                <a:lnTo>
                  <a:pt x="165742" y="765111"/>
                </a:lnTo>
                <a:cubicBezTo>
                  <a:pt x="168852" y="774441"/>
                  <a:pt x="165941" y="789449"/>
                  <a:pt x="175073" y="793102"/>
                </a:cubicBezTo>
                <a:cubicBezTo>
                  <a:pt x="180400" y="795233"/>
                  <a:pt x="232088" y="777208"/>
                  <a:pt x="240387" y="774441"/>
                </a:cubicBezTo>
                <a:cubicBezTo>
                  <a:pt x="237277" y="765110"/>
                  <a:pt x="240891" y="746449"/>
                  <a:pt x="231056" y="746449"/>
                </a:cubicBezTo>
                <a:cubicBezTo>
                  <a:pt x="221221" y="746449"/>
                  <a:pt x="221726" y="774441"/>
                  <a:pt x="221726" y="774441"/>
                </a:cubicBezTo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Ελεύθερη σχεδίαση: Σχήμα 10">
            <a:extLst>
              <a:ext uri="{FF2B5EF4-FFF2-40B4-BE49-F238E27FC236}">
                <a16:creationId xmlns:a16="http://schemas.microsoft.com/office/drawing/2014/main" id="{C2097098-2BC2-478E-A3E5-98E13D641D51}"/>
              </a:ext>
            </a:extLst>
          </p:cNvPr>
          <p:cNvSpPr/>
          <p:nvPr/>
        </p:nvSpPr>
        <p:spPr>
          <a:xfrm>
            <a:off x="4008341" y="6251510"/>
            <a:ext cx="2952296" cy="580653"/>
          </a:xfrm>
          <a:custGeom>
            <a:avLst/>
            <a:gdLst>
              <a:gd name="connsiteX0" fmla="*/ 2821667 w 2952296"/>
              <a:gd name="connsiteY0" fmla="*/ 55984 h 709127"/>
              <a:gd name="connsiteX1" fmla="*/ 2775014 w 2952296"/>
              <a:gd name="connsiteY1" fmla="*/ 18661 h 709127"/>
              <a:gd name="connsiteX2" fmla="*/ 2719030 w 2952296"/>
              <a:gd name="connsiteY2" fmla="*/ 0 h 709127"/>
              <a:gd name="connsiteX3" fmla="*/ 2541749 w 2952296"/>
              <a:gd name="connsiteY3" fmla="*/ 9331 h 709127"/>
              <a:gd name="connsiteX4" fmla="*/ 2513757 w 2952296"/>
              <a:gd name="connsiteY4" fmla="*/ 18661 h 709127"/>
              <a:gd name="connsiteX5" fmla="*/ 2457773 w 2952296"/>
              <a:gd name="connsiteY5" fmla="*/ 55984 h 709127"/>
              <a:gd name="connsiteX6" fmla="*/ 2429781 w 2952296"/>
              <a:gd name="connsiteY6" fmla="*/ 74645 h 709127"/>
              <a:gd name="connsiteX7" fmla="*/ 2383128 w 2952296"/>
              <a:gd name="connsiteY7" fmla="*/ 111968 h 709127"/>
              <a:gd name="connsiteX8" fmla="*/ 2327145 w 2952296"/>
              <a:gd name="connsiteY8" fmla="*/ 149290 h 709127"/>
              <a:gd name="connsiteX9" fmla="*/ 2280492 w 2952296"/>
              <a:gd name="connsiteY9" fmla="*/ 186612 h 709127"/>
              <a:gd name="connsiteX10" fmla="*/ 2252500 w 2952296"/>
              <a:gd name="connsiteY10" fmla="*/ 195943 h 709127"/>
              <a:gd name="connsiteX11" fmla="*/ 2168524 w 2952296"/>
              <a:gd name="connsiteY11" fmla="*/ 214604 h 709127"/>
              <a:gd name="connsiteX12" fmla="*/ 2093879 w 2952296"/>
              <a:gd name="connsiteY12" fmla="*/ 233266 h 709127"/>
              <a:gd name="connsiteX13" fmla="*/ 1925928 w 2952296"/>
              <a:gd name="connsiteY13" fmla="*/ 289249 h 709127"/>
              <a:gd name="connsiteX14" fmla="*/ 1785969 w 2952296"/>
              <a:gd name="connsiteY14" fmla="*/ 335902 h 709127"/>
              <a:gd name="connsiteX15" fmla="*/ 1729986 w 2952296"/>
              <a:gd name="connsiteY15" fmla="*/ 354563 h 709127"/>
              <a:gd name="connsiteX16" fmla="*/ 1701994 w 2952296"/>
              <a:gd name="connsiteY16" fmla="*/ 363894 h 709127"/>
              <a:gd name="connsiteX17" fmla="*/ 1683332 w 2952296"/>
              <a:gd name="connsiteY17" fmla="*/ 382555 h 709127"/>
              <a:gd name="connsiteX18" fmla="*/ 1646010 w 2952296"/>
              <a:gd name="connsiteY18" fmla="*/ 391886 h 709127"/>
              <a:gd name="connsiteX19" fmla="*/ 1618018 w 2952296"/>
              <a:gd name="connsiteY19" fmla="*/ 401217 h 709127"/>
              <a:gd name="connsiteX20" fmla="*/ 1310108 w 2952296"/>
              <a:gd name="connsiteY20" fmla="*/ 410547 h 709127"/>
              <a:gd name="connsiteX21" fmla="*/ 1170149 w 2952296"/>
              <a:gd name="connsiteY21" fmla="*/ 419878 h 709127"/>
              <a:gd name="connsiteX22" fmla="*/ 1104835 w 2952296"/>
              <a:gd name="connsiteY22" fmla="*/ 429208 h 709127"/>
              <a:gd name="connsiteX23" fmla="*/ 946214 w 2952296"/>
              <a:gd name="connsiteY23" fmla="*/ 438539 h 709127"/>
              <a:gd name="connsiteX24" fmla="*/ 675626 w 2952296"/>
              <a:gd name="connsiteY24" fmla="*/ 410547 h 709127"/>
              <a:gd name="connsiteX25" fmla="*/ 638304 w 2952296"/>
              <a:gd name="connsiteY25" fmla="*/ 401217 h 709127"/>
              <a:gd name="connsiteX26" fmla="*/ 591651 w 2952296"/>
              <a:gd name="connsiteY26" fmla="*/ 391886 h 709127"/>
              <a:gd name="connsiteX27" fmla="*/ 563659 w 2952296"/>
              <a:gd name="connsiteY27" fmla="*/ 382555 h 709127"/>
              <a:gd name="connsiteX28" fmla="*/ 526337 w 2952296"/>
              <a:gd name="connsiteY28" fmla="*/ 373225 h 709127"/>
              <a:gd name="connsiteX29" fmla="*/ 451692 w 2952296"/>
              <a:gd name="connsiteY29" fmla="*/ 335902 h 709127"/>
              <a:gd name="connsiteX30" fmla="*/ 423700 w 2952296"/>
              <a:gd name="connsiteY30" fmla="*/ 326572 h 709127"/>
              <a:gd name="connsiteX31" fmla="*/ 405039 w 2952296"/>
              <a:gd name="connsiteY31" fmla="*/ 307910 h 709127"/>
              <a:gd name="connsiteX32" fmla="*/ 367716 w 2952296"/>
              <a:gd name="connsiteY32" fmla="*/ 261257 h 709127"/>
              <a:gd name="connsiteX33" fmla="*/ 358386 w 2952296"/>
              <a:gd name="connsiteY33" fmla="*/ 233266 h 709127"/>
              <a:gd name="connsiteX34" fmla="*/ 302402 w 2952296"/>
              <a:gd name="connsiteY34" fmla="*/ 205274 h 709127"/>
              <a:gd name="connsiteX35" fmla="*/ 274410 w 2952296"/>
              <a:gd name="connsiteY35" fmla="*/ 186612 h 709127"/>
              <a:gd name="connsiteX36" fmla="*/ 218426 w 2952296"/>
              <a:gd name="connsiteY36" fmla="*/ 167951 h 709127"/>
              <a:gd name="connsiteX37" fmla="*/ 162443 w 2952296"/>
              <a:gd name="connsiteY37" fmla="*/ 139959 h 709127"/>
              <a:gd name="connsiteX38" fmla="*/ 97128 w 2952296"/>
              <a:gd name="connsiteY38" fmla="*/ 167951 h 709127"/>
              <a:gd name="connsiteX39" fmla="*/ 87798 w 2952296"/>
              <a:gd name="connsiteY39" fmla="*/ 195943 h 709127"/>
              <a:gd name="connsiteX40" fmla="*/ 69137 w 2952296"/>
              <a:gd name="connsiteY40" fmla="*/ 233266 h 709127"/>
              <a:gd name="connsiteX41" fmla="*/ 59806 w 2952296"/>
              <a:gd name="connsiteY41" fmla="*/ 261257 h 709127"/>
              <a:gd name="connsiteX42" fmla="*/ 41145 w 2952296"/>
              <a:gd name="connsiteY42" fmla="*/ 279919 h 709127"/>
              <a:gd name="connsiteX43" fmla="*/ 50475 w 2952296"/>
              <a:gd name="connsiteY43" fmla="*/ 653143 h 709127"/>
              <a:gd name="connsiteX44" fmla="*/ 750271 w 2952296"/>
              <a:gd name="connsiteY44" fmla="*/ 662474 h 709127"/>
              <a:gd name="connsiteX45" fmla="*/ 787594 w 2952296"/>
              <a:gd name="connsiteY45" fmla="*/ 671804 h 709127"/>
              <a:gd name="connsiteX46" fmla="*/ 834247 w 2952296"/>
              <a:gd name="connsiteY46" fmla="*/ 681135 h 709127"/>
              <a:gd name="connsiteX47" fmla="*/ 1030190 w 2952296"/>
              <a:gd name="connsiteY47" fmla="*/ 699796 h 709127"/>
              <a:gd name="connsiteX48" fmla="*/ 1104835 w 2952296"/>
              <a:gd name="connsiteY48" fmla="*/ 709127 h 709127"/>
              <a:gd name="connsiteX49" fmla="*/ 1412745 w 2952296"/>
              <a:gd name="connsiteY49" fmla="*/ 699796 h 709127"/>
              <a:gd name="connsiteX50" fmla="*/ 2131202 w 2952296"/>
              <a:gd name="connsiteY50" fmla="*/ 690466 h 709127"/>
              <a:gd name="connsiteX51" fmla="*/ 2159194 w 2952296"/>
              <a:gd name="connsiteY51" fmla="*/ 681135 h 709127"/>
              <a:gd name="connsiteX52" fmla="*/ 2280492 w 2952296"/>
              <a:gd name="connsiteY52" fmla="*/ 671804 h 709127"/>
              <a:gd name="connsiteX53" fmla="*/ 2663047 w 2952296"/>
              <a:gd name="connsiteY53" fmla="*/ 662474 h 709127"/>
              <a:gd name="connsiteX54" fmla="*/ 2691039 w 2952296"/>
              <a:gd name="connsiteY54" fmla="*/ 643812 h 709127"/>
              <a:gd name="connsiteX55" fmla="*/ 2719030 w 2952296"/>
              <a:gd name="connsiteY55" fmla="*/ 634482 h 709127"/>
              <a:gd name="connsiteX56" fmla="*/ 2737692 w 2952296"/>
              <a:gd name="connsiteY56" fmla="*/ 615821 h 709127"/>
              <a:gd name="connsiteX57" fmla="*/ 2765683 w 2952296"/>
              <a:gd name="connsiteY57" fmla="*/ 597159 h 709127"/>
              <a:gd name="connsiteX58" fmla="*/ 2812337 w 2952296"/>
              <a:gd name="connsiteY58" fmla="*/ 550506 h 709127"/>
              <a:gd name="connsiteX59" fmla="*/ 2849659 w 2952296"/>
              <a:gd name="connsiteY59" fmla="*/ 513184 h 709127"/>
              <a:gd name="connsiteX60" fmla="*/ 2877651 w 2952296"/>
              <a:gd name="connsiteY60" fmla="*/ 475861 h 709127"/>
              <a:gd name="connsiteX61" fmla="*/ 2914973 w 2952296"/>
              <a:gd name="connsiteY61" fmla="*/ 419878 h 709127"/>
              <a:gd name="connsiteX62" fmla="*/ 2924304 w 2952296"/>
              <a:gd name="connsiteY62" fmla="*/ 382555 h 709127"/>
              <a:gd name="connsiteX63" fmla="*/ 2942965 w 2952296"/>
              <a:gd name="connsiteY63" fmla="*/ 326572 h 709127"/>
              <a:gd name="connsiteX64" fmla="*/ 2952296 w 2952296"/>
              <a:gd name="connsiteY64" fmla="*/ 270588 h 709127"/>
              <a:gd name="connsiteX65" fmla="*/ 2942965 w 2952296"/>
              <a:gd name="connsiteY65" fmla="*/ 205274 h 709127"/>
              <a:gd name="connsiteX66" fmla="*/ 2924304 w 2952296"/>
              <a:gd name="connsiteY66" fmla="*/ 186612 h 709127"/>
              <a:gd name="connsiteX67" fmla="*/ 2905643 w 2952296"/>
              <a:gd name="connsiteY67" fmla="*/ 158621 h 709127"/>
              <a:gd name="connsiteX68" fmla="*/ 2896312 w 2952296"/>
              <a:gd name="connsiteY68" fmla="*/ 130629 h 709127"/>
              <a:gd name="connsiteX69" fmla="*/ 2868320 w 2952296"/>
              <a:gd name="connsiteY69" fmla="*/ 121298 h 709127"/>
              <a:gd name="connsiteX70" fmla="*/ 2821667 w 2952296"/>
              <a:gd name="connsiteY70" fmla="*/ 65314 h 709127"/>
              <a:gd name="connsiteX71" fmla="*/ 2821667 w 2952296"/>
              <a:gd name="connsiteY71" fmla="*/ 55984 h 70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2952296" h="709127">
                <a:moveTo>
                  <a:pt x="2821667" y="55984"/>
                </a:moveTo>
                <a:cubicBezTo>
                  <a:pt x="2813892" y="48209"/>
                  <a:pt x="2792497" y="28197"/>
                  <a:pt x="2775014" y="18661"/>
                </a:cubicBezTo>
                <a:cubicBezTo>
                  <a:pt x="2757745" y="9242"/>
                  <a:pt x="2719030" y="0"/>
                  <a:pt x="2719030" y="0"/>
                </a:cubicBezTo>
                <a:cubicBezTo>
                  <a:pt x="2659936" y="3110"/>
                  <a:pt x="2600681" y="3974"/>
                  <a:pt x="2541749" y="9331"/>
                </a:cubicBezTo>
                <a:cubicBezTo>
                  <a:pt x="2531954" y="10221"/>
                  <a:pt x="2522355" y="13885"/>
                  <a:pt x="2513757" y="18661"/>
                </a:cubicBezTo>
                <a:cubicBezTo>
                  <a:pt x="2494151" y="29553"/>
                  <a:pt x="2476434" y="43543"/>
                  <a:pt x="2457773" y="55984"/>
                </a:cubicBezTo>
                <a:lnTo>
                  <a:pt x="2429781" y="74645"/>
                </a:lnTo>
                <a:cubicBezTo>
                  <a:pt x="2388047" y="137246"/>
                  <a:pt x="2437210" y="75914"/>
                  <a:pt x="2383128" y="111968"/>
                </a:cubicBezTo>
                <a:cubicBezTo>
                  <a:pt x="2313235" y="158563"/>
                  <a:pt x="2393704" y="127103"/>
                  <a:pt x="2327145" y="149290"/>
                </a:cubicBezTo>
                <a:cubicBezTo>
                  <a:pt x="2309788" y="166646"/>
                  <a:pt x="2304031" y="174842"/>
                  <a:pt x="2280492" y="186612"/>
                </a:cubicBezTo>
                <a:cubicBezTo>
                  <a:pt x="2271695" y="191011"/>
                  <a:pt x="2261957" y="193241"/>
                  <a:pt x="2252500" y="195943"/>
                </a:cubicBezTo>
                <a:cubicBezTo>
                  <a:pt x="2207221" y="208880"/>
                  <a:pt x="2218565" y="203056"/>
                  <a:pt x="2168524" y="214604"/>
                </a:cubicBezTo>
                <a:cubicBezTo>
                  <a:pt x="2143533" y="220371"/>
                  <a:pt x="2118210" y="225156"/>
                  <a:pt x="2093879" y="233266"/>
                </a:cubicBezTo>
                <a:lnTo>
                  <a:pt x="1925928" y="289249"/>
                </a:lnTo>
                <a:lnTo>
                  <a:pt x="1785969" y="335902"/>
                </a:lnTo>
                <a:lnTo>
                  <a:pt x="1729986" y="354563"/>
                </a:lnTo>
                <a:lnTo>
                  <a:pt x="1701994" y="363894"/>
                </a:lnTo>
                <a:cubicBezTo>
                  <a:pt x="1695773" y="370114"/>
                  <a:pt x="1691200" y="378621"/>
                  <a:pt x="1683332" y="382555"/>
                </a:cubicBezTo>
                <a:cubicBezTo>
                  <a:pt x="1671862" y="388290"/>
                  <a:pt x="1658340" y="388363"/>
                  <a:pt x="1646010" y="391886"/>
                </a:cubicBezTo>
                <a:cubicBezTo>
                  <a:pt x="1636553" y="394588"/>
                  <a:pt x="1627838" y="400671"/>
                  <a:pt x="1618018" y="401217"/>
                </a:cubicBezTo>
                <a:cubicBezTo>
                  <a:pt x="1515492" y="406913"/>
                  <a:pt x="1412745" y="407437"/>
                  <a:pt x="1310108" y="410547"/>
                </a:cubicBezTo>
                <a:cubicBezTo>
                  <a:pt x="1263455" y="413657"/>
                  <a:pt x="1216714" y="415645"/>
                  <a:pt x="1170149" y="419878"/>
                </a:cubicBezTo>
                <a:cubicBezTo>
                  <a:pt x="1148247" y="421869"/>
                  <a:pt x="1126751" y="427382"/>
                  <a:pt x="1104835" y="429208"/>
                </a:cubicBezTo>
                <a:cubicBezTo>
                  <a:pt x="1052053" y="433606"/>
                  <a:pt x="999088" y="435429"/>
                  <a:pt x="946214" y="438539"/>
                </a:cubicBezTo>
                <a:cubicBezTo>
                  <a:pt x="872273" y="433609"/>
                  <a:pt x="749151" y="428927"/>
                  <a:pt x="675626" y="410547"/>
                </a:cubicBezTo>
                <a:cubicBezTo>
                  <a:pt x="663185" y="407437"/>
                  <a:pt x="650822" y="403999"/>
                  <a:pt x="638304" y="401217"/>
                </a:cubicBezTo>
                <a:cubicBezTo>
                  <a:pt x="622823" y="397777"/>
                  <a:pt x="607036" y="395733"/>
                  <a:pt x="591651" y="391886"/>
                </a:cubicBezTo>
                <a:cubicBezTo>
                  <a:pt x="582109" y="389500"/>
                  <a:pt x="573116" y="385257"/>
                  <a:pt x="563659" y="382555"/>
                </a:cubicBezTo>
                <a:cubicBezTo>
                  <a:pt x="551329" y="379032"/>
                  <a:pt x="538778" y="376335"/>
                  <a:pt x="526337" y="373225"/>
                </a:cubicBezTo>
                <a:cubicBezTo>
                  <a:pt x="493766" y="340654"/>
                  <a:pt x="516020" y="357344"/>
                  <a:pt x="451692" y="335902"/>
                </a:cubicBezTo>
                <a:lnTo>
                  <a:pt x="423700" y="326572"/>
                </a:lnTo>
                <a:cubicBezTo>
                  <a:pt x="417480" y="320351"/>
                  <a:pt x="410535" y="314779"/>
                  <a:pt x="405039" y="307910"/>
                </a:cubicBezTo>
                <a:cubicBezTo>
                  <a:pt x="357956" y="249058"/>
                  <a:pt x="412774" y="306317"/>
                  <a:pt x="367716" y="261257"/>
                </a:cubicBezTo>
                <a:cubicBezTo>
                  <a:pt x="364606" y="251927"/>
                  <a:pt x="364530" y="240946"/>
                  <a:pt x="358386" y="233266"/>
                </a:cubicBezTo>
                <a:cubicBezTo>
                  <a:pt x="345230" y="216821"/>
                  <a:pt x="320844" y="211421"/>
                  <a:pt x="302402" y="205274"/>
                </a:cubicBezTo>
                <a:cubicBezTo>
                  <a:pt x="293071" y="199053"/>
                  <a:pt x="284658" y="191167"/>
                  <a:pt x="274410" y="186612"/>
                </a:cubicBezTo>
                <a:cubicBezTo>
                  <a:pt x="256435" y="178623"/>
                  <a:pt x="234793" y="178862"/>
                  <a:pt x="218426" y="167951"/>
                </a:cubicBezTo>
                <a:cubicBezTo>
                  <a:pt x="182251" y="143834"/>
                  <a:pt x="201073" y="152836"/>
                  <a:pt x="162443" y="139959"/>
                </a:cubicBezTo>
                <a:cubicBezTo>
                  <a:pt x="140032" y="145562"/>
                  <a:pt x="113236" y="147815"/>
                  <a:pt x="97128" y="167951"/>
                </a:cubicBezTo>
                <a:cubicBezTo>
                  <a:pt x="90984" y="175631"/>
                  <a:pt x="91672" y="186903"/>
                  <a:pt x="87798" y="195943"/>
                </a:cubicBezTo>
                <a:cubicBezTo>
                  <a:pt x="82319" y="208728"/>
                  <a:pt x="74616" y="220481"/>
                  <a:pt x="69137" y="233266"/>
                </a:cubicBezTo>
                <a:cubicBezTo>
                  <a:pt x="65263" y="242306"/>
                  <a:pt x="64866" y="252823"/>
                  <a:pt x="59806" y="261257"/>
                </a:cubicBezTo>
                <a:cubicBezTo>
                  <a:pt x="55280" y="268800"/>
                  <a:pt x="47365" y="273698"/>
                  <a:pt x="41145" y="279919"/>
                </a:cubicBezTo>
                <a:cubicBezTo>
                  <a:pt x="44255" y="404327"/>
                  <a:pt x="-59051" y="594057"/>
                  <a:pt x="50475" y="653143"/>
                </a:cubicBezTo>
                <a:cubicBezTo>
                  <a:pt x="255790" y="763905"/>
                  <a:pt x="517060" y="656570"/>
                  <a:pt x="750271" y="662474"/>
                </a:cubicBezTo>
                <a:cubicBezTo>
                  <a:pt x="763091" y="662799"/>
                  <a:pt x="775076" y="669022"/>
                  <a:pt x="787594" y="671804"/>
                </a:cubicBezTo>
                <a:cubicBezTo>
                  <a:pt x="803075" y="675244"/>
                  <a:pt x="818493" y="679317"/>
                  <a:pt x="834247" y="681135"/>
                </a:cubicBezTo>
                <a:cubicBezTo>
                  <a:pt x="899424" y="688656"/>
                  <a:pt x="965087" y="691658"/>
                  <a:pt x="1030190" y="699796"/>
                </a:cubicBezTo>
                <a:lnTo>
                  <a:pt x="1104835" y="709127"/>
                </a:lnTo>
                <a:lnTo>
                  <a:pt x="1412745" y="699796"/>
                </a:lnTo>
                <a:lnTo>
                  <a:pt x="2131202" y="690466"/>
                </a:lnTo>
                <a:cubicBezTo>
                  <a:pt x="2141034" y="690220"/>
                  <a:pt x="2149435" y="682355"/>
                  <a:pt x="2159194" y="681135"/>
                </a:cubicBezTo>
                <a:cubicBezTo>
                  <a:pt x="2199433" y="676105"/>
                  <a:pt x="2239968" y="673305"/>
                  <a:pt x="2280492" y="671804"/>
                </a:cubicBezTo>
                <a:cubicBezTo>
                  <a:pt x="2407961" y="667083"/>
                  <a:pt x="2535529" y="665584"/>
                  <a:pt x="2663047" y="662474"/>
                </a:cubicBezTo>
                <a:cubicBezTo>
                  <a:pt x="2672378" y="656253"/>
                  <a:pt x="2681009" y="648827"/>
                  <a:pt x="2691039" y="643812"/>
                </a:cubicBezTo>
                <a:cubicBezTo>
                  <a:pt x="2699836" y="639414"/>
                  <a:pt x="2710596" y="639542"/>
                  <a:pt x="2719030" y="634482"/>
                </a:cubicBezTo>
                <a:cubicBezTo>
                  <a:pt x="2726574" y="629956"/>
                  <a:pt x="2730823" y="621317"/>
                  <a:pt x="2737692" y="615821"/>
                </a:cubicBezTo>
                <a:cubicBezTo>
                  <a:pt x="2746449" y="608816"/>
                  <a:pt x="2757244" y="604543"/>
                  <a:pt x="2765683" y="597159"/>
                </a:cubicBezTo>
                <a:cubicBezTo>
                  <a:pt x="2782234" y="582677"/>
                  <a:pt x="2796786" y="566057"/>
                  <a:pt x="2812337" y="550506"/>
                </a:cubicBezTo>
                <a:cubicBezTo>
                  <a:pt x="2824778" y="538065"/>
                  <a:pt x="2839103" y="527259"/>
                  <a:pt x="2849659" y="513184"/>
                </a:cubicBezTo>
                <a:cubicBezTo>
                  <a:pt x="2858990" y="500743"/>
                  <a:pt x="2868733" y="488601"/>
                  <a:pt x="2877651" y="475861"/>
                </a:cubicBezTo>
                <a:cubicBezTo>
                  <a:pt x="2890512" y="457487"/>
                  <a:pt x="2914973" y="419878"/>
                  <a:pt x="2914973" y="419878"/>
                </a:cubicBezTo>
                <a:cubicBezTo>
                  <a:pt x="2918083" y="407437"/>
                  <a:pt x="2920619" y="394838"/>
                  <a:pt x="2924304" y="382555"/>
                </a:cubicBezTo>
                <a:cubicBezTo>
                  <a:pt x="2929956" y="363714"/>
                  <a:pt x="2939731" y="345975"/>
                  <a:pt x="2942965" y="326572"/>
                </a:cubicBezTo>
                <a:lnTo>
                  <a:pt x="2952296" y="270588"/>
                </a:lnTo>
                <a:cubicBezTo>
                  <a:pt x="2949186" y="248817"/>
                  <a:pt x="2949920" y="226138"/>
                  <a:pt x="2942965" y="205274"/>
                </a:cubicBezTo>
                <a:cubicBezTo>
                  <a:pt x="2940183" y="196928"/>
                  <a:pt x="2929799" y="193481"/>
                  <a:pt x="2924304" y="186612"/>
                </a:cubicBezTo>
                <a:cubicBezTo>
                  <a:pt x="2917299" y="177856"/>
                  <a:pt x="2910658" y="168651"/>
                  <a:pt x="2905643" y="158621"/>
                </a:cubicBezTo>
                <a:cubicBezTo>
                  <a:pt x="2901244" y="149824"/>
                  <a:pt x="2903267" y="137584"/>
                  <a:pt x="2896312" y="130629"/>
                </a:cubicBezTo>
                <a:cubicBezTo>
                  <a:pt x="2889357" y="123674"/>
                  <a:pt x="2877651" y="124408"/>
                  <a:pt x="2868320" y="121298"/>
                </a:cubicBezTo>
                <a:cubicBezTo>
                  <a:pt x="2852515" y="97589"/>
                  <a:pt x="2845616" y="83276"/>
                  <a:pt x="2821667" y="65314"/>
                </a:cubicBezTo>
                <a:cubicBezTo>
                  <a:pt x="2819179" y="63448"/>
                  <a:pt x="2829442" y="63759"/>
                  <a:pt x="2821667" y="5598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Ορθογώνιο 11">
            <a:extLst>
              <a:ext uri="{FF2B5EF4-FFF2-40B4-BE49-F238E27FC236}">
                <a16:creationId xmlns:a16="http://schemas.microsoft.com/office/drawing/2014/main" id="{A72AF09D-8D4D-4B26-99D5-C7D072217EE9}"/>
              </a:ext>
            </a:extLst>
          </p:cNvPr>
          <p:cNvSpPr/>
          <p:nvPr/>
        </p:nvSpPr>
        <p:spPr>
          <a:xfrm>
            <a:off x="3895235" y="1572911"/>
            <a:ext cx="358918" cy="4971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Διάγραμμα ροής: Γραμμή σύνδεσης 12">
            <a:extLst>
              <a:ext uri="{FF2B5EF4-FFF2-40B4-BE49-F238E27FC236}">
                <a16:creationId xmlns:a16="http://schemas.microsoft.com/office/drawing/2014/main" id="{29C26D1B-C8E5-4ADD-BB07-A619A4461DAA}"/>
              </a:ext>
            </a:extLst>
          </p:cNvPr>
          <p:cNvSpPr/>
          <p:nvPr/>
        </p:nvSpPr>
        <p:spPr>
          <a:xfrm>
            <a:off x="4823927" y="6475445"/>
            <a:ext cx="205273" cy="17605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cxnSp>
        <p:nvCxnSpPr>
          <p:cNvPr id="15" name="Ευθύγραμμο βέλος σύνδεσης 14">
            <a:extLst>
              <a:ext uri="{FF2B5EF4-FFF2-40B4-BE49-F238E27FC236}">
                <a16:creationId xmlns:a16="http://schemas.microsoft.com/office/drawing/2014/main" id="{CEEC952E-C90A-44C3-8336-B1E5114DE201}"/>
              </a:ext>
            </a:extLst>
          </p:cNvPr>
          <p:cNvCxnSpPr>
            <a:cxnSpLocks/>
            <a:stCxn id="8" idx="6"/>
            <a:endCxn id="16" idx="2"/>
          </p:cNvCxnSpPr>
          <p:nvPr/>
        </p:nvCxnSpPr>
        <p:spPr>
          <a:xfrm>
            <a:off x="6240290" y="3498915"/>
            <a:ext cx="2141781" cy="1296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Διάγραμμα ροής: Γραμμή σύνδεσης 15">
            <a:extLst>
              <a:ext uri="{FF2B5EF4-FFF2-40B4-BE49-F238E27FC236}">
                <a16:creationId xmlns:a16="http://schemas.microsoft.com/office/drawing/2014/main" id="{3D4DBB85-8358-47C9-8A95-855952E2CB96}"/>
              </a:ext>
            </a:extLst>
          </p:cNvPr>
          <p:cNvSpPr/>
          <p:nvPr/>
        </p:nvSpPr>
        <p:spPr>
          <a:xfrm>
            <a:off x="8382071" y="3339608"/>
            <a:ext cx="2799184" cy="2911902"/>
          </a:xfrm>
          <a:prstGeom prst="flowChartConnector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28" name="Εικόνα 27" descr="Εικόνα που περιέχει μεταφορά, υπαίθριος, γερανός, νερό&#10;&#10;Περιγραφή που δημιουργήθηκε αυτόματα">
            <a:extLst>
              <a:ext uri="{FF2B5EF4-FFF2-40B4-BE49-F238E27FC236}">
                <a16:creationId xmlns:a16="http://schemas.microsoft.com/office/drawing/2014/main" id="{82749FFB-DF0D-4DBD-A727-C8393206D5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89"/>
          <a:stretch/>
        </p:blipFill>
        <p:spPr>
          <a:xfrm>
            <a:off x="660261" y="1441666"/>
            <a:ext cx="2723202" cy="4725869"/>
          </a:xfrm>
          <a:prstGeom prst="rect">
            <a:avLst/>
          </a:prstGeom>
        </p:spPr>
      </p:pic>
      <p:cxnSp>
        <p:nvCxnSpPr>
          <p:cNvPr id="30" name="Ευθύγραμμο βέλος σύνδεσης 29">
            <a:extLst>
              <a:ext uri="{FF2B5EF4-FFF2-40B4-BE49-F238E27FC236}">
                <a16:creationId xmlns:a16="http://schemas.microsoft.com/office/drawing/2014/main" id="{28C2A46E-F394-43DE-9254-C0FDD67B29DB}"/>
              </a:ext>
            </a:extLst>
          </p:cNvPr>
          <p:cNvCxnSpPr/>
          <p:nvPr/>
        </p:nvCxnSpPr>
        <p:spPr>
          <a:xfrm>
            <a:off x="3694922" y="3429000"/>
            <a:ext cx="72778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4F4E555-5D14-4AC2-A441-F857351AA991}"/>
              </a:ext>
            </a:extLst>
          </p:cNvPr>
          <p:cNvSpPr txBox="1"/>
          <p:nvPr/>
        </p:nvSpPr>
        <p:spPr>
          <a:xfrm>
            <a:off x="8382071" y="2762157"/>
            <a:ext cx="2799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Calculations - </a:t>
            </a:r>
            <a:r>
              <a:rPr lang="en-US" dirty="0" err="1">
                <a:solidFill>
                  <a:srgbClr val="0070C0"/>
                </a:solidFill>
              </a:rPr>
              <a:t>Vsualization</a:t>
            </a:r>
            <a:endParaRPr lang="el-GR" dirty="0">
              <a:solidFill>
                <a:srgbClr val="0070C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9C7A181-4472-49BA-BE53-F9DDB399B7D1}"/>
              </a:ext>
            </a:extLst>
          </p:cNvPr>
          <p:cNvSpPr txBox="1"/>
          <p:nvPr/>
        </p:nvSpPr>
        <p:spPr>
          <a:xfrm>
            <a:off x="4926563" y="1007707"/>
            <a:ext cx="223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Modelling</a:t>
            </a:r>
            <a:endParaRPr lang="el-GR" dirty="0">
              <a:solidFill>
                <a:srgbClr val="0070C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26AE82-E902-4A84-A606-4BAC9647D1D8}"/>
              </a:ext>
            </a:extLst>
          </p:cNvPr>
          <p:cNvSpPr txBox="1"/>
          <p:nvPr/>
        </p:nvSpPr>
        <p:spPr>
          <a:xfrm>
            <a:off x="1260748" y="1095805"/>
            <a:ext cx="223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Structure</a:t>
            </a:r>
            <a:endParaRPr lang="el-GR" dirty="0">
              <a:solidFill>
                <a:srgbClr val="0070C0"/>
              </a:solidFill>
            </a:endParaRPr>
          </a:p>
        </p:txBody>
      </p:sp>
      <p:sp>
        <p:nvSpPr>
          <p:cNvPr id="35" name="Διάγραμμα ροής: Γραμμή σύνδεσης 34">
            <a:extLst>
              <a:ext uri="{FF2B5EF4-FFF2-40B4-BE49-F238E27FC236}">
                <a16:creationId xmlns:a16="http://schemas.microsoft.com/office/drawing/2014/main" id="{BB42D66F-7B74-4A33-AC7F-724A9679C9B8}"/>
              </a:ext>
            </a:extLst>
          </p:cNvPr>
          <p:cNvSpPr/>
          <p:nvPr/>
        </p:nvSpPr>
        <p:spPr>
          <a:xfrm>
            <a:off x="2278862" y="5617029"/>
            <a:ext cx="1416060" cy="103436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6" name="Διάγραμμα ροής: Γραμμή σύνδεσης 35">
            <a:extLst>
              <a:ext uri="{FF2B5EF4-FFF2-40B4-BE49-F238E27FC236}">
                <a16:creationId xmlns:a16="http://schemas.microsoft.com/office/drawing/2014/main" id="{2482FAB4-CECC-4F04-B081-E92DD848ED51}"/>
              </a:ext>
            </a:extLst>
          </p:cNvPr>
          <p:cNvSpPr/>
          <p:nvPr/>
        </p:nvSpPr>
        <p:spPr>
          <a:xfrm>
            <a:off x="660261" y="4367104"/>
            <a:ext cx="114180" cy="51280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9" name="Τίτλος 1">
            <a:extLst>
              <a:ext uri="{FF2B5EF4-FFF2-40B4-BE49-F238E27FC236}">
                <a16:creationId xmlns:a16="http://schemas.microsoft.com/office/drawing/2014/main" id="{6037C902-D5C0-4E6B-8DAB-21E8B8E4A828}"/>
              </a:ext>
            </a:extLst>
          </p:cNvPr>
          <p:cNvSpPr txBox="1">
            <a:spLocks/>
          </p:cNvSpPr>
          <p:nvPr/>
        </p:nvSpPr>
        <p:spPr>
          <a:xfrm>
            <a:off x="606490" y="139959"/>
            <a:ext cx="1298043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FINITE ELEMENT METHOD</a:t>
            </a:r>
            <a:endParaRPr lang="el-G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98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32" grpId="0"/>
      <p:bldP spid="33" grpId="0"/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039B52E4-7EF5-405E-850A-6F5E655F31C7}"/>
              </a:ext>
            </a:extLst>
          </p:cNvPr>
          <p:cNvSpPr/>
          <p:nvPr/>
        </p:nvSpPr>
        <p:spPr>
          <a:xfrm>
            <a:off x="0" y="0"/>
            <a:ext cx="12192000" cy="954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Τίτλος 1">
            <a:extLst>
              <a:ext uri="{FF2B5EF4-FFF2-40B4-BE49-F238E27FC236}">
                <a16:creationId xmlns:a16="http://schemas.microsoft.com/office/drawing/2014/main" id="{D9766434-8D00-4EAE-B0C6-C1CEB451EA8E}"/>
              </a:ext>
            </a:extLst>
          </p:cNvPr>
          <p:cNvSpPr txBox="1">
            <a:spLocks/>
          </p:cNvSpPr>
          <p:nvPr/>
        </p:nvSpPr>
        <p:spPr>
          <a:xfrm>
            <a:off x="704812" y="139959"/>
            <a:ext cx="1298043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FINITE ELEMENT METHOD</a:t>
            </a:r>
            <a:endParaRPr lang="el-G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Διάγραμμα ροής: Γραμμή σύνδεσης 7">
            <a:extLst>
              <a:ext uri="{FF2B5EF4-FFF2-40B4-BE49-F238E27FC236}">
                <a16:creationId xmlns:a16="http://schemas.microsoft.com/office/drawing/2014/main" id="{8E835505-C92F-4F0F-B102-6070FE0F5339}"/>
              </a:ext>
            </a:extLst>
          </p:cNvPr>
          <p:cNvSpPr/>
          <p:nvPr/>
        </p:nvSpPr>
        <p:spPr>
          <a:xfrm>
            <a:off x="4823927" y="6475445"/>
            <a:ext cx="205273" cy="17605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E60FD1-1C51-47B3-A4C6-08C9B650CC86}"/>
              </a:ext>
            </a:extLst>
          </p:cNvPr>
          <p:cNvSpPr txBox="1"/>
          <p:nvPr/>
        </p:nvSpPr>
        <p:spPr>
          <a:xfrm>
            <a:off x="65313" y="1043020"/>
            <a:ext cx="3629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Application</a:t>
            </a:r>
            <a:endParaRPr lang="el-GR" sz="2000" b="1" u="sng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671986-BBB7-4361-88FD-7CCE65862537}"/>
              </a:ext>
            </a:extLst>
          </p:cNvPr>
          <p:cNvSpPr txBox="1"/>
          <p:nvPr/>
        </p:nvSpPr>
        <p:spPr>
          <a:xfrm>
            <a:off x="65313" y="1678050"/>
            <a:ext cx="2696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Choose element type</a:t>
            </a:r>
            <a:endParaRPr lang="el-GR" b="1" dirty="0">
              <a:solidFill>
                <a:srgbClr val="0070C0"/>
              </a:solidFill>
            </a:endParaRPr>
          </a:p>
          <a:p>
            <a:endParaRPr lang="el-GR" dirty="0"/>
          </a:p>
        </p:txBody>
      </p:sp>
      <p:pic>
        <p:nvPicPr>
          <p:cNvPr id="21" name="Εικόνα 20">
            <a:extLst>
              <a:ext uri="{FF2B5EF4-FFF2-40B4-BE49-F238E27FC236}">
                <a16:creationId xmlns:a16="http://schemas.microsoft.com/office/drawing/2014/main" id="{DAAE1F1D-BBCA-4B39-A707-C7C460A9E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26" y="2251263"/>
            <a:ext cx="1704091" cy="905671"/>
          </a:xfrm>
          <a:prstGeom prst="rect">
            <a:avLst/>
          </a:prstGeom>
        </p:spPr>
      </p:pic>
      <p:pic>
        <p:nvPicPr>
          <p:cNvPr id="22" name="Εικόνα 21">
            <a:extLst>
              <a:ext uri="{FF2B5EF4-FFF2-40B4-BE49-F238E27FC236}">
                <a16:creationId xmlns:a16="http://schemas.microsoft.com/office/drawing/2014/main" id="{B9C8C7FA-0706-4D74-A599-9AAB83210F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26" y="3273382"/>
            <a:ext cx="1898486" cy="1385756"/>
          </a:xfrm>
          <a:prstGeom prst="rect">
            <a:avLst/>
          </a:prstGeom>
        </p:spPr>
      </p:pic>
      <p:pic>
        <p:nvPicPr>
          <p:cNvPr id="23" name="Εικόνα 22">
            <a:extLst>
              <a:ext uri="{FF2B5EF4-FFF2-40B4-BE49-F238E27FC236}">
                <a16:creationId xmlns:a16="http://schemas.microsoft.com/office/drawing/2014/main" id="{32C0B860-124F-4FE1-A5F2-5B1AC45651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3" y="4964794"/>
            <a:ext cx="1704091" cy="1753247"/>
          </a:xfrm>
          <a:prstGeom prst="rect">
            <a:avLst/>
          </a:prstGeom>
        </p:spPr>
      </p:pic>
      <p:pic>
        <p:nvPicPr>
          <p:cNvPr id="24" name="Εικόνα 23">
            <a:extLst>
              <a:ext uri="{FF2B5EF4-FFF2-40B4-BE49-F238E27FC236}">
                <a16:creationId xmlns:a16="http://schemas.microsoft.com/office/drawing/2014/main" id="{D472DE00-33B8-4A16-93B1-A51D6B79F8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528" y="2704098"/>
            <a:ext cx="2895600" cy="21717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125E7EC-6BAB-4BBE-94D8-F4E675C029AE}"/>
              </a:ext>
            </a:extLst>
          </p:cNvPr>
          <p:cNvSpPr txBox="1"/>
          <p:nvPr/>
        </p:nvSpPr>
        <p:spPr>
          <a:xfrm>
            <a:off x="3301131" y="1678049"/>
            <a:ext cx="2696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Discretization</a:t>
            </a:r>
            <a:endParaRPr lang="el-GR" b="1" dirty="0">
              <a:solidFill>
                <a:srgbClr val="0070C0"/>
              </a:solidFill>
            </a:endParaRPr>
          </a:p>
          <a:p>
            <a:endParaRPr lang="el-G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8D9B3B-1E0C-42F9-A893-043FC710AEF9}"/>
              </a:ext>
            </a:extLst>
          </p:cNvPr>
          <p:cNvSpPr txBox="1"/>
          <p:nvPr/>
        </p:nvSpPr>
        <p:spPr>
          <a:xfrm>
            <a:off x="6096000" y="1702736"/>
            <a:ext cx="3057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FEM functions</a:t>
            </a:r>
            <a:endParaRPr lang="el-GR" b="1" dirty="0">
              <a:solidFill>
                <a:srgbClr val="0070C0"/>
              </a:solidFill>
            </a:endParaRPr>
          </a:p>
          <a:p>
            <a:endParaRPr lang="el-G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A9B262-F21A-4AAA-BC63-5C9DB04EEC65}"/>
              </a:ext>
            </a:extLst>
          </p:cNvPr>
          <p:cNvSpPr txBox="1"/>
          <p:nvPr/>
        </p:nvSpPr>
        <p:spPr>
          <a:xfrm>
            <a:off x="6854539" y="2910096"/>
            <a:ext cx="26965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Linear</a:t>
            </a:r>
            <a:endParaRPr lang="el-GR" dirty="0"/>
          </a:p>
          <a:p>
            <a:pPr marL="285750" indent="-285750">
              <a:buFontTx/>
              <a:buChar char="-"/>
            </a:pPr>
            <a:endParaRPr lang="el-GR" dirty="0"/>
          </a:p>
          <a:p>
            <a:pPr marL="285750" indent="-285750">
              <a:buFontTx/>
              <a:buChar char="-"/>
            </a:pPr>
            <a:r>
              <a:rPr lang="en-US" dirty="0"/>
              <a:t>Polynomial</a:t>
            </a:r>
            <a:endParaRPr lang="el-GR" dirty="0"/>
          </a:p>
          <a:p>
            <a:pPr marL="285750" indent="-285750">
              <a:buFontTx/>
              <a:buChar char="-"/>
            </a:pPr>
            <a:endParaRPr lang="el-GR" dirty="0"/>
          </a:p>
          <a:p>
            <a:pPr marL="285750" indent="-285750">
              <a:buFontTx/>
              <a:buChar char="-"/>
            </a:pPr>
            <a:r>
              <a:rPr lang="en-US" dirty="0"/>
              <a:t>Exponential</a:t>
            </a:r>
            <a:endParaRPr lang="el-G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58232-5B0C-49BE-BD47-4DB788D291B3}"/>
              </a:ext>
            </a:extLst>
          </p:cNvPr>
          <p:cNvSpPr txBox="1"/>
          <p:nvPr/>
        </p:nvSpPr>
        <p:spPr>
          <a:xfrm>
            <a:off x="9961783" y="1656569"/>
            <a:ext cx="2696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Solve</a:t>
            </a:r>
            <a:endParaRPr lang="el-GR" dirty="0"/>
          </a:p>
        </p:txBody>
      </p:sp>
      <p:cxnSp>
        <p:nvCxnSpPr>
          <p:cNvPr id="30" name="Ευθύγραμμο βέλος σύνδεσης 29">
            <a:extLst>
              <a:ext uri="{FF2B5EF4-FFF2-40B4-BE49-F238E27FC236}">
                <a16:creationId xmlns:a16="http://schemas.microsoft.com/office/drawing/2014/main" id="{F6C7A875-E8AF-4DFF-ABE1-ECFD3A36740B}"/>
              </a:ext>
            </a:extLst>
          </p:cNvPr>
          <p:cNvCxnSpPr/>
          <p:nvPr/>
        </p:nvCxnSpPr>
        <p:spPr>
          <a:xfrm>
            <a:off x="10746657" y="2428568"/>
            <a:ext cx="0" cy="15376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C87B7A4-6353-4452-BDA1-2498BAEDE264}"/>
              </a:ext>
            </a:extLst>
          </p:cNvPr>
          <p:cNvSpPr txBox="1"/>
          <p:nvPr/>
        </p:nvSpPr>
        <p:spPr>
          <a:xfrm>
            <a:off x="9725808" y="4012807"/>
            <a:ext cx="2696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Visualization</a:t>
            </a:r>
            <a:endParaRPr lang="el-GR" b="1" dirty="0">
              <a:solidFill>
                <a:srgbClr val="0070C0"/>
              </a:solidFill>
            </a:endParaRPr>
          </a:p>
          <a:p>
            <a:endParaRPr lang="el-GR" dirty="0"/>
          </a:p>
        </p:txBody>
      </p:sp>
      <p:pic>
        <p:nvPicPr>
          <p:cNvPr id="33" name="Εικόνα 32">
            <a:extLst>
              <a:ext uri="{FF2B5EF4-FFF2-40B4-BE49-F238E27FC236}">
                <a16:creationId xmlns:a16="http://schemas.microsoft.com/office/drawing/2014/main" id="{14393700-EC3B-414A-A26C-C8C04FED08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920" y="4504824"/>
            <a:ext cx="2446020" cy="214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3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26" grpId="0"/>
      <p:bldP spid="27" grpId="0"/>
      <p:bldP spid="28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039B52E4-7EF5-405E-850A-6F5E655F31C7}"/>
              </a:ext>
            </a:extLst>
          </p:cNvPr>
          <p:cNvSpPr/>
          <p:nvPr/>
        </p:nvSpPr>
        <p:spPr>
          <a:xfrm>
            <a:off x="0" y="0"/>
            <a:ext cx="12192000" cy="954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Τίτλος 1">
            <a:extLst>
              <a:ext uri="{FF2B5EF4-FFF2-40B4-BE49-F238E27FC236}">
                <a16:creationId xmlns:a16="http://schemas.microsoft.com/office/drawing/2014/main" id="{D9766434-8D00-4EAE-B0C6-C1CEB451EA8E}"/>
              </a:ext>
            </a:extLst>
          </p:cNvPr>
          <p:cNvSpPr txBox="1">
            <a:spLocks/>
          </p:cNvSpPr>
          <p:nvPr/>
        </p:nvSpPr>
        <p:spPr>
          <a:xfrm>
            <a:off x="606490" y="139959"/>
            <a:ext cx="1298043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FINITE ELEMENT METHOD</a:t>
            </a:r>
            <a:endParaRPr lang="el-G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C734F1-B4D0-4358-BF88-C0A201606CF4}"/>
              </a:ext>
            </a:extLst>
          </p:cNvPr>
          <p:cNvSpPr txBox="1"/>
          <p:nvPr/>
        </p:nvSpPr>
        <p:spPr>
          <a:xfrm>
            <a:off x="389779" y="1343871"/>
            <a:ext cx="3629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Preprocessor</a:t>
            </a:r>
            <a:endParaRPr lang="el-GR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56DE59-7647-4855-8D80-5934BF371208}"/>
              </a:ext>
            </a:extLst>
          </p:cNvPr>
          <p:cNvSpPr txBox="1"/>
          <p:nvPr/>
        </p:nvSpPr>
        <p:spPr>
          <a:xfrm>
            <a:off x="4625878" y="1343871"/>
            <a:ext cx="3629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Solver</a:t>
            </a:r>
            <a:endParaRPr lang="el-GR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03DE13-DBC5-4CEC-A2FA-118150967527}"/>
              </a:ext>
            </a:extLst>
          </p:cNvPr>
          <p:cNvSpPr txBox="1"/>
          <p:nvPr/>
        </p:nvSpPr>
        <p:spPr>
          <a:xfrm>
            <a:off x="8643960" y="1343871"/>
            <a:ext cx="3629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Postprocessor</a:t>
            </a:r>
            <a:endParaRPr lang="el-GR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0E5564-B398-4226-B135-B16B7EE6F230}"/>
              </a:ext>
            </a:extLst>
          </p:cNvPr>
          <p:cNvSpPr txBox="1"/>
          <p:nvPr/>
        </p:nvSpPr>
        <p:spPr>
          <a:xfrm>
            <a:off x="389779" y="2256462"/>
            <a:ext cx="233024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rgbClr val="0070C0"/>
                </a:solidFill>
              </a:rPr>
              <a:t>Data</a:t>
            </a:r>
            <a:endParaRPr lang="el-GR" sz="2000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l-GR" sz="2000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rgbClr val="0070C0"/>
                </a:solidFill>
              </a:rPr>
              <a:t>Nodes</a:t>
            </a:r>
            <a:endParaRPr lang="el-GR" sz="2000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l-GR" sz="2000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rgbClr val="0070C0"/>
                </a:solidFill>
              </a:rPr>
              <a:t>Elements</a:t>
            </a:r>
            <a:endParaRPr lang="el-GR" sz="2000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l-GR" sz="2000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rgbClr val="0070C0"/>
                </a:solidFill>
              </a:rPr>
              <a:t>Modelling</a:t>
            </a:r>
            <a:endParaRPr lang="el-GR" sz="2000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l-GR" sz="2000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rgbClr val="0070C0"/>
                </a:solidFill>
              </a:rPr>
              <a:t>Forces</a:t>
            </a:r>
            <a:r>
              <a:rPr lang="el-GR" sz="2000" dirty="0">
                <a:solidFill>
                  <a:srgbClr val="0070C0"/>
                </a:solidFill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endParaRPr lang="el-GR" sz="2000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rgbClr val="0070C0"/>
                </a:solidFill>
              </a:rPr>
              <a:t>Boundary Conditions</a:t>
            </a:r>
            <a:endParaRPr lang="el-GR" sz="2000" dirty="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676CD9-3E15-4CF0-AD1F-F0FF75FE960F}"/>
              </a:ext>
            </a:extLst>
          </p:cNvPr>
          <p:cNvSpPr txBox="1"/>
          <p:nvPr/>
        </p:nvSpPr>
        <p:spPr>
          <a:xfrm>
            <a:off x="4625878" y="1971368"/>
            <a:ext cx="34464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rgbClr val="0070C0"/>
                </a:solidFill>
              </a:rPr>
              <a:t>Property Matrices</a:t>
            </a:r>
            <a:endParaRPr lang="el-GR" sz="2000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l-GR" sz="2000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rgbClr val="0070C0"/>
                </a:solidFill>
              </a:rPr>
              <a:t>Solve Equations</a:t>
            </a:r>
            <a:endParaRPr lang="el-GR" sz="2000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l-GR" sz="2000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rgbClr val="0070C0"/>
                </a:solidFill>
              </a:rPr>
              <a:t>Calculation of stresses, strains etc.</a:t>
            </a:r>
            <a:endParaRPr lang="el-GR" sz="2000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DC49B8-0B77-403E-A58C-D40F367F7FA3}"/>
              </a:ext>
            </a:extLst>
          </p:cNvPr>
          <p:cNvSpPr txBox="1"/>
          <p:nvPr/>
        </p:nvSpPr>
        <p:spPr>
          <a:xfrm>
            <a:off x="8643960" y="2101507"/>
            <a:ext cx="3446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rgbClr val="0070C0"/>
                </a:solidFill>
              </a:rPr>
              <a:t>Visualization</a:t>
            </a:r>
            <a:endParaRPr lang="el-GR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53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F143CA0A-C2BF-4326-9AF3-2F1F8F8667A8}"/>
              </a:ext>
            </a:extLst>
          </p:cNvPr>
          <p:cNvSpPr/>
          <p:nvPr/>
        </p:nvSpPr>
        <p:spPr>
          <a:xfrm>
            <a:off x="0" y="0"/>
            <a:ext cx="12192000" cy="954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38A387E5-D3A3-4148-AC7A-3EC64813E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927" y="0"/>
            <a:ext cx="11940073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3D TRUSS AND FRAME CRANE ANALYSIS</a:t>
            </a:r>
            <a:endParaRPr lang="el-G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A97192-B1F9-478E-BD40-CB604EA44C2B}"/>
              </a:ext>
            </a:extLst>
          </p:cNvPr>
          <p:cNvSpPr txBox="1"/>
          <p:nvPr/>
        </p:nvSpPr>
        <p:spPr>
          <a:xfrm>
            <a:off x="791547" y="1436914"/>
            <a:ext cx="106089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The Problem</a:t>
            </a:r>
            <a:endParaRPr lang="el-GR" sz="2400" dirty="0">
              <a:solidFill>
                <a:srgbClr val="0070C0"/>
              </a:solidFill>
            </a:endParaRPr>
          </a:p>
          <a:p>
            <a:endParaRPr lang="el-GR" sz="2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Results</a:t>
            </a:r>
            <a:endParaRPr lang="el-GR" sz="2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132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Ορθογώνιο 17">
            <a:extLst>
              <a:ext uri="{FF2B5EF4-FFF2-40B4-BE49-F238E27FC236}">
                <a16:creationId xmlns:a16="http://schemas.microsoft.com/office/drawing/2014/main" id="{E17FAFCB-9EAD-4B17-8CF7-DEB0BE71175F}"/>
              </a:ext>
            </a:extLst>
          </p:cNvPr>
          <p:cNvSpPr/>
          <p:nvPr/>
        </p:nvSpPr>
        <p:spPr>
          <a:xfrm>
            <a:off x="0" y="0"/>
            <a:ext cx="12192000" cy="11004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DA16A2-5CB5-49F2-83E6-CCF6DC9A45EC}"/>
              </a:ext>
            </a:extLst>
          </p:cNvPr>
          <p:cNvSpPr txBox="1"/>
          <p:nvPr/>
        </p:nvSpPr>
        <p:spPr>
          <a:xfrm>
            <a:off x="4292081" y="228153"/>
            <a:ext cx="42920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PROBLEM</a:t>
            </a:r>
            <a:endParaRPr lang="el-GR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745431-34A6-49E9-BDC8-69D928C1D740}"/>
              </a:ext>
            </a:extLst>
          </p:cNvPr>
          <p:cNvSpPr txBox="1"/>
          <p:nvPr/>
        </p:nvSpPr>
        <p:spPr>
          <a:xfrm>
            <a:off x="205274" y="2383351"/>
            <a:ext cx="3844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Structure</a:t>
            </a:r>
            <a:r>
              <a:rPr lang="el-GR" b="1" dirty="0"/>
              <a:t>    </a:t>
            </a:r>
            <a:r>
              <a:rPr lang="en-US" b="1" dirty="0"/>
              <a:t>: </a:t>
            </a:r>
            <a:r>
              <a:rPr lang="el-GR" b="1" dirty="0"/>
              <a:t>      </a:t>
            </a:r>
            <a:r>
              <a:rPr lang="en-US" dirty="0">
                <a:solidFill>
                  <a:srgbClr val="0070C0"/>
                </a:solidFill>
              </a:rPr>
              <a:t>Lifting Crane</a:t>
            </a:r>
            <a:endParaRPr lang="el-GR" b="1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C0E77F-1224-4F94-85F2-33C60A5BB298}"/>
              </a:ext>
            </a:extLst>
          </p:cNvPr>
          <p:cNvSpPr txBox="1"/>
          <p:nvPr/>
        </p:nvSpPr>
        <p:spPr>
          <a:xfrm>
            <a:off x="205274" y="2925920"/>
            <a:ext cx="1604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Compute</a:t>
            </a:r>
            <a:r>
              <a:rPr lang="el-GR" b="1" dirty="0"/>
              <a:t> </a:t>
            </a:r>
            <a:r>
              <a:rPr lang="en-US" b="1" dirty="0"/>
              <a:t>:</a:t>
            </a:r>
            <a:endParaRPr lang="el-GR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4F7F61-85AA-4861-AB40-E1DB2DA0BB58}"/>
              </a:ext>
            </a:extLst>
          </p:cNvPr>
          <p:cNvSpPr txBox="1"/>
          <p:nvPr/>
        </p:nvSpPr>
        <p:spPr>
          <a:xfrm>
            <a:off x="205274" y="4299486"/>
            <a:ext cx="372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Visualize</a:t>
            </a:r>
            <a:r>
              <a:rPr lang="el-GR" b="1" dirty="0"/>
              <a:t> </a:t>
            </a:r>
            <a:r>
              <a:rPr lang="en-US" b="1" dirty="0"/>
              <a:t>: </a:t>
            </a:r>
            <a:r>
              <a:rPr lang="el-GR" b="1" dirty="0"/>
              <a:t>  </a:t>
            </a:r>
            <a:r>
              <a:rPr lang="en-US" dirty="0">
                <a:solidFill>
                  <a:srgbClr val="0070C0"/>
                </a:solidFill>
              </a:rPr>
              <a:t>Results</a:t>
            </a:r>
            <a:endParaRPr lang="el-GR" b="1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46CF3-1FFE-4324-8EB2-032822E60BBF}"/>
              </a:ext>
            </a:extLst>
          </p:cNvPr>
          <p:cNvSpPr txBox="1"/>
          <p:nvPr/>
        </p:nvSpPr>
        <p:spPr>
          <a:xfrm>
            <a:off x="1642189" y="2925920"/>
            <a:ext cx="2286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Displacements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Strains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Stresses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Forces</a:t>
            </a:r>
            <a:r>
              <a:rPr lang="el-GR" b="1" dirty="0">
                <a:solidFill>
                  <a:srgbClr val="0070C0"/>
                </a:solidFill>
              </a:rPr>
              <a:t> </a:t>
            </a:r>
          </a:p>
        </p:txBody>
      </p:sp>
      <p:cxnSp>
        <p:nvCxnSpPr>
          <p:cNvPr id="10" name="Ευθύγραμμο βέλος σύνδεσης 9">
            <a:extLst>
              <a:ext uri="{FF2B5EF4-FFF2-40B4-BE49-F238E27FC236}">
                <a16:creationId xmlns:a16="http://schemas.microsoft.com/office/drawing/2014/main" id="{1CC613A3-74CB-4ED8-B76D-A3F6C47C5615}"/>
              </a:ext>
            </a:extLst>
          </p:cNvPr>
          <p:cNvCxnSpPr/>
          <p:nvPr/>
        </p:nvCxnSpPr>
        <p:spPr>
          <a:xfrm flipV="1">
            <a:off x="4693298" y="1931437"/>
            <a:ext cx="3135086" cy="12503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Ευθύγραμμο βέλος σύνδεσης 10">
            <a:extLst>
              <a:ext uri="{FF2B5EF4-FFF2-40B4-BE49-F238E27FC236}">
                <a16:creationId xmlns:a16="http://schemas.microsoft.com/office/drawing/2014/main" id="{A66A6EDD-86EE-4AA3-975B-7CE45FBD0AC4}"/>
              </a:ext>
            </a:extLst>
          </p:cNvPr>
          <p:cNvCxnSpPr>
            <a:cxnSpLocks/>
          </p:cNvCxnSpPr>
          <p:nvPr/>
        </p:nvCxnSpPr>
        <p:spPr>
          <a:xfrm>
            <a:off x="4693298" y="3429000"/>
            <a:ext cx="3135086" cy="9750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Δεξί άγκιστρο 14">
            <a:extLst>
              <a:ext uri="{FF2B5EF4-FFF2-40B4-BE49-F238E27FC236}">
                <a16:creationId xmlns:a16="http://schemas.microsoft.com/office/drawing/2014/main" id="{2C29A04B-A931-4C53-9549-8F6012BBE3FD}"/>
              </a:ext>
            </a:extLst>
          </p:cNvPr>
          <p:cNvSpPr/>
          <p:nvPr/>
        </p:nvSpPr>
        <p:spPr>
          <a:xfrm>
            <a:off x="4142792" y="2383351"/>
            <a:ext cx="298579" cy="23566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1D430A-30E1-429A-B8ED-369C8F8367DF}"/>
              </a:ext>
            </a:extLst>
          </p:cNvPr>
          <p:cNvSpPr txBox="1"/>
          <p:nvPr/>
        </p:nvSpPr>
        <p:spPr>
          <a:xfrm>
            <a:off x="8341568" y="1746771"/>
            <a:ext cx="29018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Structure</a:t>
            </a:r>
            <a:r>
              <a:rPr lang="el-GR" dirty="0"/>
              <a:t> </a:t>
            </a:r>
            <a:r>
              <a:rPr lang="en-US" dirty="0"/>
              <a:t>:</a:t>
            </a:r>
            <a:r>
              <a:rPr lang="el-GR" dirty="0"/>
              <a:t> </a:t>
            </a:r>
            <a:r>
              <a:rPr lang="en-US" sz="2400" dirty="0">
                <a:solidFill>
                  <a:srgbClr val="0070C0"/>
                </a:solidFill>
              </a:rPr>
              <a:t>Truss</a:t>
            </a:r>
            <a:endParaRPr lang="el-GR" sz="2400" dirty="0"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r>
              <a:rPr lang="el-GR" dirty="0">
                <a:solidFill>
                  <a:srgbClr val="0070C0"/>
                </a:solidFill>
              </a:rPr>
              <a:t>3 </a:t>
            </a:r>
            <a:r>
              <a:rPr lang="en-US" dirty="0">
                <a:solidFill>
                  <a:srgbClr val="0070C0"/>
                </a:solidFill>
              </a:rPr>
              <a:t>DOFs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70C0"/>
                </a:solidFill>
              </a:rPr>
              <a:t>tensile</a:t>
            </a:r>
            <a:endParaRPr lang="el-GR" dirty="0"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70C0"/>
                </a:solidFill>
              </a:rPr>
              <a:t>compression</a:t>
            </a:r>
            <a:endParaRPr lang="el-GR" dirty="0"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70C0"/>
                </a:solidFill>
              </a:rPr>
              <a:t>Axial deformation</a:t>
            </a:r>
            <a:endParaRPr lang="el-GR" dirty="0">
              <a:solidFill>
                <a:srgbClr val="0070C0"/>
              </a:solidFill>
            </a:endParaRPr>
          </a:p>
          <a:p>
            <a:endParaRPr lang="el-GR" dirty="0">
              <a:solidFill>
                <a:srgbClr val="0070C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0DDEB5-407B-44C0-BE9D-60540C7BEB62}"/>
              </a:ext>
            </a:extLst>
          </p:cNvPr>
          <p:cNvSpPr txBox="1"/>
          <p:nvPr/>
        </p:nvSpPr>
        <p:spPr>
          <a:xfrm>
            <a:off x="8341568" y="4219383"/>
            <a:ext cx="305111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Κατασκευή </a:t>
            </a:r>
            <a:r>
              <a:rPr lang="en-US" dirty="0"/>
              <a:t>: </a:t>
            </a:r>
            <a:r>
              <a:rPr lang="en-US" sz="2400" dirty="0">
                <a:solidFill>
                  <a:srgbClr val="0070C0"/>
                </a:solidFill>
              </a:rPr>
              <a:t>frame</a:t>
            </a:r>
            <a:endParaRPr lang="el-GR" dirty="0"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70C0"/>
                </a:solidFill>
              </a:rPr>
              <a:t>Truss and Beams</a:t>
            </a:r>
            <a:endParaRPr lang="el-GR" dirty="0"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r>
              <a:rPr lang="el-GR" dirty="0">
                <a:solidFill>
                  <a:srgbClr val="0070C0"/>
                </a:solidFill>
              </a:rPr>
              <a:t>6 </a:t>
            </a:r>
            <a:r>
              <a:rPr lang="en-US" dirty="0">
                <a:solidFill>
                  <a:srgbClr val="0070C0"/>
                </a:solidFill>
              </a:rPr>
              <a:t>DOFs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70C0"/>
                </a:solidFill>
              </a:rPr>
              <a:t>tensile</a:t>
            </a:r>
            <a:r>
              <a:rPr lang="el-GR" dirty="0">
                <a:solidFill>
                  <a:srgbClr val="0070C0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70C0"/>
                </a:solidFill>
              </a:rPr>
              <a:t>compression</a:t>
            </a:r>
            <a:r>
              <a:rPr lang="el-GR" dirty="0">
                <a:solidFill>
                  <a:srgbClr val="0070C0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70C0"/>
                </a:solidFill>
              </a:rPr>
              <a:t>bending</a:t>
            </a:r>
            <a:endParaRPr lang="el-GR" dirty="0"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70C0"/>
                </a:solidFill>
              </a:rPr>
              <a:t>Horizontal and Vertical Deformation</a:t>
            </a:r>
            <a:endParaRPr lang="el-GR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15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15" grpId="0" animBg="1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>
            <a:extLst>
              <a:ext uri="{FF2B5EF4-FFF2-40B4-BE49-F238E27FC236}">
                <a16:creationId xmlns:a16="http://schemas.microsoft.com/office/drawing/2014/main" id="{7FC98F40-55DD-4C05-BB82-96F446B288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8" t="12109" r="7168" b="9116"/>
          <a:stretch/>
        </p:blipFill>
        <p:spPr>
          <a:xfrm>
            <a:off x="0" y="2391414"/>
            <a:ext cx="6096000" cy="4466586"/>
          </a:xfrm>
          <a:prstGeom prst="rect">
            <a:avLst/>
          </a:prstGeom>
        </p:spPr>
      </p:pic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2CDFCD8B-CCC3-44E6-B373-7B19DFD77958}"/>
              </a:ext>
            </a:extLst>
          </p:cNvPr>
          <p:cNvSpPr/>
          <p:nvPr/>
        </p:nvSpPr>
        <p:spPr>
          <a:xfrm>
            <a:off x="0" y="0"/>
            <a:ext cx="12192000" cy="954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F838CF-ACBE-4F97-AA29-317F98FD9A12}"/>
              </a:ext>
            </a:extLst>
          </p:cNvPr>
          <p:cNvSpPr txBox="1"/>
          <p:nvPr/>
        </p:nvSpPr>
        <p:spPr>
          <a:xfrm>
            <a:off x="2450840" y="6651"/>
            <a:ext cx="8360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/>
              <a:t>ΑΠΟΤΕΛΕΣΜΑΤΑ-ΣΥΜΠΕΡΑΣΜΑΤΑ</a:t>
            </a:r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900F1848-5E86-4217-9FA1-FA81CCDDC2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3" t="9252" r="7092" b="8981"/>
          <a:stretch/>
        </p:blipFill>
        <p:spPr>
          <a:xfrm>
            <a:off x="6096000" y="2391414"/>
            <a:ext cx="6096000" cy="44665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9C6A80-D491-45C4-BC42-0AAC91C556B8}"/>
              </a:ext>
            </a:extLst>
          </p:cNvPr>
          <p:cNvSpPr txBox="1"/>
          <p:nvPr/>
        </p:nvSpPr>
        <p:spPr>
          <a:xfrm>
            <a:off x="681133" y="1679510"/>
            <a:ext cx="4795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>
                <a:solidFill>
                  <a:srgbClr val="0070C0"/>
                </a:solidFill>
              </a:rPr>
              <a:t>Αξονικές Παραμορφώσεις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34C241-65E8-44D2-8C6F-B9986E4BDA50}"/>
              </a:ext>
            </a:extLst>
          </p:cNvPr>
          <p:cNvSpPr txBox="1"/>
          <p:nvPr/>
        </p:nvSpPr>
        <p:spPr>
          <a:xfrm>
            <a:off x="7511142" y="1679510"/>
            <a:ext cx="3265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>
                <a:solidFill>
                  <a:srgbClr val="0070C0"/>
                </a:solidFill>
              </a:rPr>
              <a:t>Αξονικές Τάσεις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2EE617-DE1E-45C8-ACFD-5E2050865AC7}"/>
              </a:ext>
            </a:extLst>
          </p:cNvPr>
          <p:cNvSpPr txBox="1"/>
          <p:nvPr/>
        </p:nvSpPr>
        <p:spPr>
          <a:xfrm>
            <a:off x="4245427" y="967606"/>
            <a:ext cx="3265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>
                <a:solidFill>
                  <a:srgbClr val="0070C0"/>
                </a:solidFill>
              </a:rPr>
              <a:t>Στοιχεία 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  <a:r>
              <a:rPr lang="el-GR" sz="3200" dirty="0">
                <a:solidFill>
                  <a:srgbClr val="0070C0"/>
                </a:solidFill>
              </a:rPr>
              <a:t>Ράβδοι</a:t>
            </a:r>
          </a:p>
        </p:txBody>
      </p:sp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33C88E64-28A9-4400-8EB2-3BFEA0499F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3" t="10322" r="7092" b="9524"/>
          <a:stretch/>
        </p:blipFill>
        <p:spPr>
          <a:xfrm>
            <a:off x="6096000" y="3266839"/>
            <a:ext cx="6096000" cy="3584510"/>
          </a:xfrm>
          <a:prstGeom prst="rect">
            <a:avLst/>
          </a:prstGeom>
        </p:spPr>
      </p:pic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3BB9FAF1-6525-426D-8A2A-2AA0D2A138E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8" t="12176" r="6862" b="8980"/>
          <a:stretch/>
        </p:blipFill>
        <p:spPr>
          <a:xfrm>
            <a:off x="0" y="3361773"/>
            <a:ext cx="6040017" cy="34962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5E04AA-3C37-494C-BDA9-28E61E03B94F}"/>
              </a:ext>
            </a:extLst>
          </p:cNvPr>
          <p:cNvSpPr txBox="1"/>
          <p:nvPr/>
        </p:nvSpPr>
        <p:spPr>
          <a:xfrm>
            <a:off x="10375638" y="175928"/>
            <a:ext cx="105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F=-20kN</a:t>
            </a:r>
            <a:endParaRPr lang="el-GR" dirty="0"/>
          </a:p>
        </p:txBody>
      </p:sp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1AB6F5AF-AC27-4AB4-957E-D0A045D91A3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86" t="10322" r="6480" b="9387"/>
          <a:stretch/>
        </p:blipFill>
        <p:spPr>
          <a:xfrm>
            <a:off x="0" y="0"/>
            <a:ext cx="6095999" cy="3368424"/>
          </a:xfrm>
          <a:prstGeom prst="rect">
            <a:avLst/>
          </a:prstGeom>
        </p:spPr>
      </p:pic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27072B8E-1E6C-4A8E-A008-4FF1FF6BFBA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2" t="12176" r="6786" b="7210"/>
          <a:stretch/>
        </p:blipFill>
        <p:spPr>
          <a:xfrm>
            <a:off x="6095999" y="-6650"/>
            <a:ext cx="6096001" cy="327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09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13968</TotalTime>
  <Words>883</Words>
  <Application>Microsoft Office PowerPoint</Application>
  <PresentationFormat>Ευρεία οθόνη</PresentationFormat>
  <Paragraphs>349</Paragraphs>
  <Slides>34</Slides>
  <Notes>34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5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Wingdings</vt:lpstr>
      <vt:lpstr>Θέμα του Office</vt:lpstr>
      <vt:lpstr>Παρουσίαση του PowerPoint</vt:lpstr>
      <vt:lpstr>                        CONTENT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3D TRUSS AND FRAME CRANE ANALYSIS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2D PLATE WITH HOLE</vt:lpstr>
      <vt:lpstr>                        PROBLEM</vt:lpstr>
      <vt:lpstr>                        APPLICATION STEPS 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Grid Sensitivity Analysis</vt:lpstr>
      <vt:lpstr>Problem</vt:lpstr>
      <vt:lpstr>CONVERGENCE BY DENSITY</vt:lpstr>
      <vt:lpstr>CONVERGENCE BY DENSITY</vt:lpstr>
      <vt:lpstr>CONVERGENCE BY DENSITY</vt:lpstr>
      <vt:lpstr>STRESS DISTRIBUTION IN THE CRITICAL CROSS-SECTION</vt:lpstr>
      <vt:lpstr>STRESS DISTRIBUTION IN THE CRITICAL CROSS-SECTION</vt:lpstr>
      <vt:lpstr>STRESS AT THE HOLE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Παρουσίαση του PowerPoint</dc:title>
  <dc:creator>Diogenis Tsichlakis</dc:creator>
  <cp:lastModifiedBy>Diogenis Tsichlakis</cp:lastModifiedBy>
  <cp:revision>176</cp:revision>
  <dcterms:created xsi:type="dcterms:W3CDTF">2021-09-17T17:18:09Z</dcterms:created>
  <dcterms:modified xsi:type="dcterms:W3CDTF">2024-02-22T18:31:31Z</dcterms:modified>
</cp:coreProperties>
</file>